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40_C0001C22.xml" ContentType="application/vnd.ms-powerpoint.comments+xml"/>
  <Override PartName="/ppt/notesSlides/notesSlide6.xml" ContentType="application/vnd.openxmlformats-officedocument.presentationml.notesSlide+xml"/>
  <Override PartName="/ppt/comments/modernComment_161_5B73791F.xml" ContentType="application/vnd.ms-powerpoint.comments+xml"/>
  <Override PartName="/ppt/notesSlides/notesSlide7.xml" ContentType="application/vnd.openxmlformats-officedocument.presentationml.notesSlide+xml"/>
  <Override PartName="/ppt/comments/modernComment_160_20F0550B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52"/>
  </p:notesMasterIdLst>
  <p:sldIdLst>
    <p:sldId id="256" r:id="rId3"/>
    <p:sldId id="321" r:id="rId4"/>
    <p:sldId id="310" r:id="rId5"/>
    <p:sldId id="305" r:id="rId6"/>
    <p:sldId id="345" r:id="rId7"/>
    <p:sldId id="306" r:id="rId8"/>
    <p:sldId id="307" r:id="rId9"/>
    <p:sldId id="308" r:id="rId10"/>
    <p:sldId id="328" r:id="rId11"/>
    <p:sldId id="329" r:id="rId12"/>
    <p:sldId id="311" r:id="rId13"/>
    <p:sldId id="318" r:id="rId14"/>
    <p:sldId id="346" r:id="rId15"/>
    <p:sldId id="320" r:id="rId16"/>
    <p:sldId id="353" r:id="rId17"/>
    <p:sldId id="352" r:id="rId18"/>
    <p:sldId id="313" r:id="rId19"/>
    <p:sldId id="347" r:id="rId20"/>
    <p:sldId id="312" r:id="rId21"/>
    <p:sldId id="354" r:id="rId22"/>
    <p:sldId id="351" r:id="rId23"/>
    <p:sldId id="317" r:id="rId24"/>
    <p:sldId id="314" r:id="rId25"/>
    <p:sldId id="350" r:id="rId26"/>
    <p:sldId id="322" r:id="rId27"/>
    <p:sldId id="355" r:id="rId28"/>
    <p:sldId id="356" r:id="rId29"/>
    <p:sldId id="336" r:id="rId30"/>
    <p:sldId id="259" r:id="rId31"/>
    <p:sldId id="349" r:id="rId32"/>
    <p:sldId id="324" r:id="rId33"/>
    <p:sldId id="357" r:id="rId34"/>
    <p:sldId id="358" r:id="rId35"/>
    <p:sldId id="325" r:id="rId36"/>
    <p:sldId id="315" r:id="rId37"/>
    <p:sldId id="348" r:id="rId38"/>
    <p:sldId id="326" r:id="rId39"/>
    <p:sldId id="361" r:id="rId40"/>
    <p:sldId id="359" r:id="rId41"/>
    <p:sldId id="360" r:id="rId42"/>
    <p:sldId id="327" r:id="rId43"/>
    <p:sldId id="338" r:id="rId44"/>
    <p:sldId id="340" r:id="rId45"/>
    <p:sldId id="341" r:id="rId46"/>
    <p:sldId id="342" r:id="rId47"/>
    <p:sldId id="343" r:id="rId48"/>
    <p:sldId id="344" r:id="rId49"/>
    <p:sldId id="339" r:id="rId50"/>
    <p:sldId id="331" r:id="rId5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Maven Pro" pitchFamily="2" charset="77"/>
      <p:regular r:id="rId57"/>
      <p:bold r:id="rId58"/>
    </p:embeddedFont>
    <p:embeddedFont>
      <p:font typeface="Maven Pro Medium" pitchFamily="2" charset="77"/>
      <p:regular r:id="rId59"/>
      <p:bold r:id="rId60"/>
    </p:embeddedFont>
    <p:embeddedFont>
      <p:font typeface="MuseoModerno" pitchFamily="2" charset="77"/>
      <p:regular r:id="rId61"/>
      <p:bold r:id="rId62"/>
    </p:embeddedFont>
    <p:embeddedFont>
      <p:font typeface="MuseoModerno ExtraBold" pitchFamily="2" charset="77"/>
      <p:bold r:id="rId63"/>
    </p:embeddedFont>
    <p:embeddedFont>
      <p:font typeface="Proxima Nova" panose="02000506030000020004" pitchFamily="2" charset="0"/>
      <p:regular r:id="rId64"/>
      <p:bold r:id="rId65"/>
      <p:italic r:id="rId66"/>
      <p:boldItalic r:id="rId67"/>
    </p:embeddedFont>
    <p:embeddedFont>
      <p:font typeface="Proxima Nova Semibold" panose="02000506030000020004" pitchFamily="2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988DC6-9186-83E7-B478-A6C3954C1D21}" name="Manuel Pasieka" initials="MP" userId="6068b8fd6560bfc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E88CC0-F767-4FA2-8934-6BD82F6060E4}">
  <a:tblStyle styleId="{4CE88CC0-F767-4FA2-8934-6BD82F6060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3"/>
    <p:restoredTop sz="93553"/>
  </p:normalViewPr>
  <p:slideViewPr>
    <p:cSldViewPr snapToGrid="0" snapToObjects="1">
      <p:cViewPr>
        <p:scale>
          <a:sx n="179" d="100"/>
          <a:sy n="179" d="100"/>
        </p:scale>
        <p:origin x="8960" y="4488"/>
      </p:cViewPr>
      <p:guideLst/>
    </p:cSldViewPr>
  </p:slideViewPr>
  <p:notesTextViewPr>
    <p:cViewPr>
      <p:scale>
        <a:sx n="215" d="100"/>
        <a:sy n="215" d="100"/>
      </p:scale>
      <p:origin x="0" y="0"/>
    </p:cViewPr>
  </p:notesTextViewPr>
  <p:notesViewPr>
    <p:cSldViewPr snapToGrid="0" snapToObjects="1">
      <p:cViewPr varScale="1">
        <p:scale>
          <a:sx n="268" d="100"/>
          <a:sy n="268" d="100"/>
        </p:scale>
        <p:origin x="839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76" Type="http://schemas.microsoft.com/office/2018/10/relationships/authors" Target="authors.xml"/><Relationship Id="rId7" Type="http://schemas.openxmlformats.org/officeDocument/2006/relationships/slide" Target="slides/slide5.xml"/><Relationship Id="rId71" Type="http://schemas.openxmlformats.org/officeDocument/2006/relationships/font" Target="fonts/font19.fntdata"/></Relationships>
</file>

<file path=ppt/comments/modernComment_140_C0001C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9A5E94-B0BD-1841-9B76-BFA5F9954D3D}" authorId="{DD988DC6-9186-83E7-B478-A6C3954C1D21}" created="2022-05-21T21:55:06.335">
    <pc:sldMkLst xmlns:pc="http://schemas.microsoft.com/office/powerpoint/2013/main/command">
      <pc:docMk/>
      <pc:sldMk cId="3221232674" sldId="320"/>
    </pc:sldMkLst>
    <p188:txBody>
      <a:bodyPr/>
      <a:lstStyle/>
      <a:p>
        <a:r>
          <a:t>Read paper explaining this
</a:t>
        </a:r>
      </a:p>
    </p188:txBody>
  </p188:cm>
</p188:cmLst>
</file>

<file path=ppt/comments/modernComment_160_20F055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EA1FCAD-0D4D-2241-A851-A715CBA1F1EE}" authorId="{DD988DC6-9186-83E7-B478-A6C3954C1D21}" created="2022-05-21T21:55:06.335">
    <pc:sldMkLst xmlns:pc="http://schemas.microsoft.com/office/powerpoint/2013/main/command">
      <pc:docMk/>
      <pc:sldMk cId="3221232674" sldId="320"/>
    </pc:sldMkLst>
    <p188:txBody>
      <a:bodyPr/>
      <a:lstStyle/>
      <a:p>
        <a:r>
          <a:t>Read paper explaining this
</a:t>
        </a:r>
      </a:p>
    </p188:txBody>
  </p188:cm>
</p188:cmLst>
</file>

<file path=ppt/comments/modernComment_161_5B7379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7306A3A-A2CB-E440-80E2-D2F6D79AB236}" authorId="{DD988DC6-9186-83E7-B478-A6C3954C1D21}" created="2022-05-21T21:55:06.335">
    <pc:sldMkLst xmlns:pc="http://schemas.microsoft.com/office/powerpoint/2013/main/command">
      <pc:docMk/>
      <pc:sldMk cId="3221232674" sldId="320"/>
    </pc:sldMkLst>
    <p188:txBody>
      <a:bodyPr/>
      <a:lstStyle/>
      <a:p>
        <a:r>
          <a:t>Read paper explaining this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Properties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Indiscriminate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Exploratory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Black-box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Confidentiality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Can be performed against descriptive models (image classification …) as well as against generative models (GAN’s, Language models)</a:t>
            </a:r>
          </a:p>
          <a:p>
            <a:r>
              <a:rPr lang="en-US" sz="1000" dirty="0"/>
              <a:t>In descriptive cases one studies an ensemble of shadow models and creates a binary classifier (attack model) that learns to identify training datapoints for the shadow models</a:t>
            </a:r>
          </a:p>
          <a:p>
            <a:endParaRPr lang="en-US" sz="1000" dirty="0"/>
          </a:p>
          <a:p>
            <a:r>
              <a:rPr lang="en-US" sz="1000" dirty="0"/>
              <a:t>Source: Overfitting (not traditional overfitting)</a:t>
            </a:r>
          </a:p>
          <a:p>
            <a:r>
              <a:rPr lang="en-US" sz="1000" dirty="0"/>
              <a:t>Countermeasures: Training with Differentially Private Stochastic Gradient descent (low acc, increased training time), Confidence Score Masking, Regularization,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920745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Properties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Indiscriminate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Exploratory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Black-box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Confidentiality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Can be performed against descriptive models (image classification …) as well as against generative models (GAN’s, Language models)</a:t>
            </a:r>
          </a:p>
          <a:p>
            <a:r>
              <a:rPr lang="en-US" sz="1000" dirty="0"/>
              <a:t>In descriptive cases one studies an ensemble of shadow models and creates a binary classifier (attack model) that learns to identify training datapoints for the shadow models</a:t>
            </a:r>
          </a:p>
          <a:p>
            <a:endParaRPr lang="en-US" sz="1000" dirty="0"/>
          </a:p>
          <a:p>
            <a:r>
              <a:rPr lang="en-US" sz="1000" dirty="0"/>
              <a:t>Source: Overfitting (not traditional overfitting)</a:t>
            </a:r>
          </a:p>
          <a:p>
            <a:r>
              <a:rPr lang="en-US" sz="1000" dirty="0"/>
              <a:t>Countermeasures: Training with Differentially Private Stochastic Gradient descent (low acc, increased training time), Confidence Score Masking, Regularization,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071318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007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Properties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Targeted / Indiscriminate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Causative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Black-box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Availability / Integrity</a:t>
            </a:r>
          </a:p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7952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Properties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Targeted / Indiscriminate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Causative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Black-box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Availability / Integrity</a:t>
            </a:r>
          </a:p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7902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Properties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Targeted / Indiscriminate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Causative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Black-box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Availability / Integrity</a:t>
            </a:r>
          </a:p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441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5f45958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5f45958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Countermeasures</a:t>
            </a:r>
          </a:p>
          <a:p>
            <a:r>
              <a:rPr lang="en-US" dirty="0"/>
              <a:t>JPEG compression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Adversarial Training: in particular NULL labeling + </a:t>
            </a:r>
            <a:r>
              <a:rPr lang="en-US" dirty="0" err="1"/>
              <a:t>softlabels</a:t>
            </a:r>
            <a:r>
              <a:rPr lang="en-US" dirty="0"/>
              <a:t> (Hosseini et. al,</a:t>
            </a:r>
            <a:r>
              <a:rPr lang="en-US" b="0" dirty="0"/>
              <a:t> “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Blocking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Transferability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Adversarial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Black-Box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”, (2017))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915699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Countermeasures</a:t>
            </a:r>
          </a:p>
          <a:p>
            <a:r>
              <a:rPr lang="en-US" dirty="0"/>
              <a:t>JPEG compression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Adversarial Training: in particular NULL labeling + </a:t>
            </a:r>
            <a:r>
              <a:rPr lang="en-US" dirty="0" err="1"/>
              <a:t>softlabels</a:t>
            </a:r>
            <a:r>
              <a:rPr lang="en-US" dirty="0"/>
              <a:t> (Hosseini et. al,</a:t>
            </a:r>
            <a:r>
              <a:rPr lang="en-US" b="0" dirty="0"/>
              <a:t> “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Blocking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Transferability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Adversarial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Black-Box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”, (2017))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608506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Countermeasures</a:t>
            </a:r>
          </a:p>
          <a:p>
            <a:r>
              <a:rPr lang="en-US" dirty="0"/>
              <a:t>JPEG compression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Adversarial Training: in particular NULL labeling + </a:t>
            </a:r>
            <a:r>
              <a:rPr lang="en-US" dirty="0" err="1"/>
              <a:t>softlabels</a:t>
            </a:r>
            <a:r>
              <a:rPr lang="en-US" dirty="0"/>
              <a:t> (Hosseini et. al,</a:t>
            </a:r>
            <a:r>
              <a:rPr lang="en-US" b="0" dirty="0"/>
              <a:t> “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Blocking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Transferability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Adversarial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Black-Box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”, (2017))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35331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936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6678f01e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6678f01e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958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136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06678f01ef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06678f01ef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5ec259bc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5ec259bc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523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6678f01e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6678f01e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645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lang="en-US" dirty="0"/>
              <a:t>Properties</a:t>
            </a:r>
          </a:p>
          <a:p>
            <a:pPr marL="0" lvl="0" indent="0" algn="l"/>
            <a:r>
              <a:rPr lang="en-US" dirty="0"/>
              <a:t>Indiscriminate, </a:t>
            </a:r>
          </a:p>
          <a:p>
            <a:pPr marL="0" lvl="0" indent="0" algn="l"/>
            <a:r>
              <a:rPr lang="en-US" dirty="0"/>
              <a:t>Exploratory</a:t>
            </a:r>
          </a:p>
          <a:p>
            <a:pPr marL="0" lvl="0" indent="0" algn="l"/>
            <a:r>
              <a:rPr lang="en-US" dirty="0"/>
              <a:t>black-box, </a:t>
            </a:r>
          </a:p>
          <a:p>
            <a:pPr marL="0" lvl="0" indent="0" algn="l"/>
            <a:r>
              <a:rPr lang="en-US" dirty="0"/>
              <a:t>Confidentiality </a:t>
            </a:r>
          </a:p>
          <a:p>
            <a:pPr marL="0" lvl="0" indent="0" algn="l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Defenses</a:t>
            </a:r>
          </a:p>
          <a:p>
            <a:pPr marL="457200" indent="-298450"/>
            <a:r>
              <a:rPr lang="en-US" dirty="0"/>
              <a:t>Reduce visible prediction scores</a:t>
            </a:r>
          </a:p>
          <a:p>
            <a:pPr marL="457200" indent="-298450"/>
            <a:r>
              <a:rPr lang="en-US" dirty="0"/>
              <a:t>Proof of work for inference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77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lang="en-US" dirty="0"/>
              <a:t>Properties</a:t>
            </a:r>
          </a:p>
          <a:p>
            <a:pPr marL="0" lvl="0" indent="0" algn="l"/>
            <a:r>
              <a:rPr lang="en-US" dirty="0"/>
              <a:t>Indiscriminate, </a:t>
            </a:r>
          </a:p>
          <a:p>
            <a:pPr marL="0" lvl="0" indent="0" algn="l"/>
            <a:r>
              <a:rPr lang="en-US" dirty="0"/>
              <a:t>Exploratory</a:t>
            </a:r>
          </a:p>
          <a:p>
            <a:pPr marL="0" lvl="0" indent="0" algn="l"/>
            <a:r>
              <a:rPr lang="en-US" dirty="0"/>
              <a:t>black-box, </a:t>
            </a:r>
          </a:p>
          <a:p>
            <a:pPr marL="0" lvl="0" indent="0" algn="l"/>
            <a:r>
              <a:rPr lang="en-US" dirty="0"/>
              <a:t>Confidentiality </a:t>
            </a:r>
          </a:p>
          <a:p>
            <a:pPr marL="0" lvl="0" indent="0" algn="l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Defenses</a:t>
            </a:r>
          </a:p>
          <a:p>
            <a:pPr marL="457200" indent="-298450"/>
            <a:r>
              <a:rPr lang="en-US" dirty="0"/>
              <a:t>Reduce visible prediction scores</a:t>
            </a:r>
          </a:p>
          <a:p>
            <a:pPr marL="457200" indent="-298450"/>
            <a:r>
              <a:rPr lang="en-US" dirty="0"/>
              <a:t>Proof of work for inference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92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lang="en-US" dirty="0"/>
              <a:t>Properties</a:t>
            </a:r>
          </a:p>
          <a:p>
            <a:pPr marL="0" lvl="0" indent="0" algn="l"/>
            <a:r>
              <a:rPr lang="en-US" dirty="0"/>
              <a:t>Indiscriminate, </a:t>
            </a:r>
          </a:p>
          <a:p>
            <a:pPr marL="0" lvl="0" indent="0" algn="l"/>
            <a:r>
              <a:rPr lang="en-US" dirty="0"/>
              <a:t>Exploratory</a:t>
            </a:r>
          </a:p>
          <a:p>
            <a:pPr marL="0" lvl="0" indent="0" algn="l"/>
            <a:r>
              <a:rPr lang="en-US" dirty="0"/>
              <a:t>black-box, </a:t>
            </a:r>
          </a:p>
          <a:p>
            <a:pPr marL="0" lvl="0" indent="0" algn="l"/>
            <a:r>
              <a:rPr lang="en-US" dirty="0"/>
              <a:t>Confidentiality </a:t>
            </a:r>
          </a:p>
          <a:p>
            <a:pPr marL="0" lvl="0" indent="0" algn="l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Defenses</a:t>
            </a:r>
          </a:p>
          <a:p>
            <a:pPr marL="457200" indent="-298450"/>
            <a:r>
              <a:rPr lang="en-US" dirty="0"/>
              <a:t>Reduce visible prediction scores</a:t>
            </a:r>
          </a:p>
          <a:p>
            <a:pPr marL="457200" indent="-298450"/>
            <a:r>
              <a:rPr lang="en-US" dirty="0"/>
              <a:t>Proof of work for inference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48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504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Properties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Indiscriminate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Exploratory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Black-box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Confidentiality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Can be performed against descriptive models (image classification …) as well as against generative models (GAN’s, Language models)</a:t>
            </a:r>
          </a:p>
          <a:p>
            <a:r>
              <a:rPr lang="en-US" sz="1000" dirty="0"/>
              <a:t>In descriptive cases one studies an ensemble of shadow models and creates a binary classifier (attack model) that learns to identify training datapoints for the shadow models</a:t>
            </a:r>
          </a:p>
          <a:p>
            <a:endParaRPr lang="en-US" sz="1000" dirty="0"/>
          </a:p>
          <a:p>
            <a:r>
              <a:rPr lang="en-US" sz="1000" dirty="0"/>
              <a:t>Source: Overfitting (not traditional overfitting)</a:t>
            </a:r>
          </a:p>
          <a:p>
            <a:r>
              <a:rPr lang="en-US" sz="1000" dirty="0"/>
              <a:t>Countermeasures: Training with Differentially Private Stochastic Gradient descent (low acc, increased training time), Confidence Score Masking, Regularization,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862887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1600" y="3370500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00001">
            <a:off x="420499" y="3086025"/>
            <a:ext cx="1630675" cy="18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900" y="2950426"/>
            <a:ext cx="5430749" cy="42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79546" y="3611207"/>
            <a:ext cx="784589" cy="78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64674">
            <a:off x="439471" y="340789"/>
            <a:ext cx="784588" cy="78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690383" flipH="1">
            <a:off x="7841862" y="10823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 userDrawn="1">
  <p:cSld name="CUSTOM_18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56000" flipH="1">
            <a:off x="-715599" y="1015001"/>
            <a:ext cx="1934205" cy="204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81239">
            <a:off x="365896" y="2525380"/>
            <a:ext cx="784591" cy="78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71495">
            <a:off x="7445299" y="236541"/>
            <a:ext cx="1434160" cy="1434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1;p6">
            <a:extLst>
              <a:ext uri="{FF2B5EF4-FFF2-40B4-BE49-F238E27FC236}">
                <a16:creationId xmlns:a16="http://schemas.microsoft.com/office/drawing/2014/main" id="{94E0C2D0-D1E5-754E-C0F7-7B46DDE50C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9900" y="46311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D6DD116F-115A-50AD-D2C4-CA1A944D24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  <p:sp>
        <p:nvSpPr>
          <p:cNvPr id="10" name="Google Shape;299;p42">
            <a:extLst>
              <a:ext uri="{FF2B5EF4-FFF2-40B4-BE49-F238E27FC236}">
                <a16:creationId xmlns:a16="http://schemas.microsoft.com/office/drawing/2014/main" id="{40888196-9BD2-D61D-156D-CDE7BB184C60}"/>
              </a:ext>
            </a:extLst>
          </p:cNvPr>
          <p:cNvSpPr txBox="1">
            <a:spLocks noGrp="1"/>
          </p:cNvSpPr>
          <p:nvPr userDrawn="1"/>
        </p:nvSpPr>
        <p:spPr>
          <a:xfrm>
            <a:off x="708600" y="1186057"/>
            <a:ext cx="7070502" cy="261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endParaRPr lang="en-US" b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 userDrawn="1">
  <p:cSld name="CUSTOM_2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46203" flipH="1">
            <a:off x="7179418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92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853805" flipH="1">
            <a:off x="7517741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1;p6">
            <a:extLst>
              <a:ext uri="{FF2B5EF4-FFF2-40B4-BE49-F238E27FC236}">
                <a16:creationId xmlns:a16="http://schemas.microsoft.com/office/drawing/2014/main" id="{584929D9-E381-3AE6-5367-82A108DB1C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9900" y="46311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5BC2C585-8E89-431D-E2ED-1FE85375736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  <p:sp>
        <p:nvSpPr>
          <p:cNvPr id="10" name="Google Shape;299;p42">
            <a:extLst>
              <a:ext uri="{FF2B5EF4-FFF2-40B4-BE49-F238E27FC236}">
                <a16:creationId xmlns:a16="http://schemas.microsoft.com/office/drawing/2014/main" id="{32FC1490-346A-28D0-D090-87647751EE16}"/>
              </a:ext>
            </a:extLst>
          </p:cNvPr>
          <p:cNvSpPr txBox="1">
            <a:spLocks noGrp="1"/>
          </p:cNvSpPr>
          <p:nvPr userDrawn="1"/>
        </p:nvSpPr>
        <p:spPr>
          <a:xfrm>
            <a:off x="708600" y="1186057"/>
            <a:ext cx="7070502" cy="261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endParaRPr lang="en-US" b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6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>
            <a:spLocks noGrp="1"/>
          </p:cNvSpPr>
          <p:nvPr>
            <p:ph type="subTitle" idx="1"/>
          </p:nvPr>
        </p:nvSpPr>
        <p:spPr>
          <a:xfrm>
            <a:off x="2554800" y="4203362"/>
            <a:ext cx="4034400" cy="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subTitle" idx="2"/>
          </p:nvPr>
        </p:nvSpPr>
        <p:spPr>
          <a:xfrm>
            <a:off x="2851500" y="2349237"/>
            <a:ext cx="3441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1475700" y="471838"/>
            <a:ext cx="61926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 dirty="0"/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0472" y="-352360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109625" y="1903725"/>
            <a:ext cx="3202249" cy="25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494276" y="2778801"/>
            <a:ext cx="1459850" cy="1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0" flipH="1">
            <a:off x="7360947" y="2269023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19443">
            <a:off x="6772286" y="517044"/>
            <a:ext cx="2433749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406">
            <a:off x="6810445" y="289965"/>
            <a:ext cx="1081077" cy="108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679024" y="593224"/>
            <a:ext cx="3684399" cy="46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57728">
            <a:off x="1376771" y="3369758"/>
            <a:ext cx="1090751" cy="115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59238">
            <a:off x="238309" y="907910"/>
            <a:ext cx="1038583" cy="103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6076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98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46203">
            <a:off x="293574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95476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853805">
            <a:off x="801336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2410200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731150" y="3214200"/>
            <a:ext cx="56817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979250" y="-314495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349" y="152400"/>
            <a:ext cx="3202249" cy="25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125" y="409601"/>
            <a:ext cx="1459850" cy="1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352091" y="2844898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218474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56000" flipH="1">
            <a:off x="7807451" y="-229124"/>
            <a:ext cx="1934205" cy="204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81239">
            <a:off x="8257821" y="1647105"/>
            <a:ext cx="784591" cy="78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4DD16A04-AB36-B702-A769-40E723F854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159900" y="46311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42" name="Google Shape;4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177325" flipH="1">
            <a:off x="146063" y="2947895"/>
            <a:ext cx="1934205" cy="204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59919">
            <a:off x="7816860" y="173259"/>
            <a:ext cx="784591" cy="78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9F90B223-B9A3-BB3F-B0D5-30179A0C5C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50AA875C-634E-110F-362E-B74D119AE39D}"/>
              </a:ext>
            </a:extLst>
          </p:cNvPr>
          <p:cNvSpPr txBox="1">
            <a:spLocks noGrp="1"/>
          </p:cNvSpPr>
          <p:nvPr userDrawn="1"/>
        </p:nvSpPr>
        <p:spPr>
          <a:xfrm>
            <a:off x="708600" y="1186057"/>
            <a:ext cx="7070502" cy="261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endParaRPr lang="en-US" b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369311">
            <a:off x="5892043" y="-333061"/>
            <a:ext cx="2433751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369272">
            <a:off x="6017204" y="796008"/>
            <a:ext cx="1081077" cy="108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344191" y="3499673"/>
            <a:ext cx="1318861" cy="131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09945FC4-4E51-6A04-0865-2D3CDD4DF1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  <p:sp>
        <p:nvSpPr>
          <p:cNvPr id="7" name="Google Shape;41;p6">
            <a:extLst>
              <a:ext uri="{FF2B5EF4-FFF2-40B4-BE49-F238E27FC236}">
                <a16:creationId xmlns:a16="http://schemas.microsoft.com/office/drawing/2014/main" id="{B2865399-71FB-6973-F85B-DBC71E55A8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9900" y="46311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CEC9BDCC-C928-D718-BBBB-F76CDB3DB141}"/>
              </a:ext>
            </a:extLst>
          </p:cNvPr>
          <p:cNvSpPr txBox="1">
            <a:spLocks noGrp="1"/>
          </p:cNvSpPr>
          <p:nvPr userDrawn="1"/>
        </p:nvSpPr>
        <p:spPr>
          <a:xfrm>
            <a:off x="708600" y="1186057"/>
            <a:ext cx="7070502" cy="261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endParaRPr lang="en-US" b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83100" y="1603025"/>
            <a:ext cx="38607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883100" y="2260375"/>
            <a:ext cx="38607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198723" y="37295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40428" y="2763417"/>
            <a:ext cx="1379264" cy="14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59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1284000" y="2970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207027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631501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5774" y="3102800"/>
            <a:ext cx="3202249" cy="25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 userDrawn="1">
  <p:cSld name="CUSTOM_5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46205" flipH="1">
            <a:off x="7699226" y="160927"/>
            <a:ext cx="1197651" cy="1347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53798" flipH="1">
            <a:off x="7947709" y="532781"/>
            <a:ext cx="576244" cy="5762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;p6">
            <a:extLst>
              <a:ext uri="{FF2B5EF4-FFF2-40B4-BE49-F238E27FC236}">
                <a16:creationId xmlns:a16="http://schemas.microsoft.com/office/drawing/2014/main" id="{5A883D8D-D27D-6948-2B82-7B04BD9C110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9900" y="46311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7FDAE2DD-DD1A-AD93-C928-6CBEF56621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E9981DAC-92D1-6838-B1F8-5A12880792BC}"/>
              </a:ext>
            </a:extLst>
          </p:cNvPr>
          <p:cNvSpPr txBox="1">
            <a:spLocks noGrp="1"/>
          </p:cNvSpPr>
          <p:nvPr userDrawn="1"/>
        </p:nvSpPr>
        <p:spPr>
          <a:xfrm>
            <a:off x="708600" y="1186057"/>
            <a:ext cx="7070502" cy="261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endParaRPr lang="en-US" b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61" r:id="rId5"/>
    <p:sldLayoutId id="2147483655" r:id="rId6"/>
    <p:sldLayoutId id="2147483657" r:id="rId7"/>
    <p:sldLayoutId id="2147483658" r:id="rId8"/>
    <p:sldLayoutId id="2147483663" r:id="rId9"/>
    <p:sldLayoutId id="2147483665" r:id="rId10"/>
    <p:sldLayoutId id="2147483667" r:id="rId11"/>
    <p:sldLayoutId id="2147483680" r:id="rId12"/>
    <p:sldLayoutId id="2147483681" r:id="rId13"/>
    <p:sldLayoutId id="2147483682" r:id="rId1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59" name="Google Shape;259;p3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0_C0001C2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1_5B73791F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0_20F0550B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zure/counterfit" TargetMode="External"/><Relationship Id="rId3" Type="http://schemas.openxmlformats.org/officeDocument/2006/relationships/hyperlink" Target="https://github.com/Trusted-AI/adversarial-robustness-toolbox" TargetMode="External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tlas.mitre.org/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 Security for</a:t>
            </a:r>
            <a:br>
              <a:rPr lang="en" dirty="0"/>
            </a:br>
            <a:r>
              <a:rPr lang="en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Machine Learning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66" name="Google Shape;266;p39"/>
          <p:cNvSpPr txBox="1">
            <a:spLocks noGrp="1"/>
          </p:cNvSpPr>
          <p:nvPr>
            <p:ph type="subTitle" idx="1"/>
          </p:nvPr>
        </p:nvSpPr>
        <p:spPr>
          <a:xfrm>
            <a:off x="681600" y="2663364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into cyber security of training and inference of Machine Learning models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Manuel Pasieka , 2. June 2022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10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2C8973-534F-F58B-ED61-42D45587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5795" y="1017725"/>
            <a:ext cx="6401489" cy="39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79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3D34A-1653-7491-FD8D-C5482A031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and Terminology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1AD3BAD-A845-3F45-78D9-AE7CD3D812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11</a:t>
            </a:fld>
            <a:endParaRPr lang="es-ES" dirty="0"/>
          </a:p>
        </p:txBody>
      </p:sp>
      <p:sp>
        <p:nvSpPr>
          <p:cNvPr id="8" name="Google Shape;299;p42">
            <a:extLst>
              <a:ext uri="{FF2B5EF4-FFF2-40B4-BE49-F238E27FC236}">
                <a16:creationId xmlns:a16="http://schemas.microsoft.com/office/drawing/2014/main" id="{59499849-0CA5-A1BF-6D5B-A17535E05161}"/>
              </a:ext>
            </a:extLst>
          </p:cNvPr>
          <p:cNvSpPr txBox="1">
            <a:spLocks noGrp="1"/>
          </p:cNvSpPr>
          <p:nvPr/>
        </p:nvSpPr>
        <p:spPr>
          <a:xfrm>
            <a:off x="1785732" y="1048721"/>
            <a:ext cx="5921854" cy="369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Specificity of an attack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Targeted</a:t>
            </a:r>
            <a:r>
              <a:rPr lang="en-US" dirty="0"/>
              <a:t> : Affect a single class / user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Indiscriminate </a:t>
            </a:r>
            <a:r>
              <a:rPr lang="en-US" dirty="0"/>
              <a:t>: Affect the system as a whole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Influence of an attack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Causative</a:t>
            </a:r>
            <a:r>
              <a:rPr lang="en-US" b="1" dirty="0"/>
              <a:t> </a:t>
            </a:r>
            <a:r>
              <a:rPr lang="en-US" dirty="0"/>
              <a:t>: Affect model training / training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Exploratory </a:t>
            </a:r>
            <a:r>
              <a:rPr lang="en-US" dirty="0"/>
              <a:t>: Affect model inference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r>
              <a:rPr lang="en-US" dirty="0"/>
              <a:t>System Exposure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black-box </a:t>
            </a:r>
            <a:r>
              <a:rPr lang="en-US" dirty="0"/>
              <a:t>: The attack can query the model (API)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white-box </a:t>
            </a:r>
            <a:r>
              <a:rPr lang="en-US" dirty="0"/>
              <a:t>: The attack has direct access to the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r>
              <a:rPr lang="en-US" dirty="0"/>
              <a:t>Impact on a compromised System – Information Security Triad (CIA)</a:t>
            </a:r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Confidentiality</a:t>
            </a:r>
            <a:r>
              <a:rPr lang="en-US" dirty="0"/>
              <a:t> : Unauthorized access to data / information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Integrity </a:t>
            </a:r>
            <a:r>
              <a:rPr lang="en-US" dirty="0"/>
              <a:t>: System is not operating as designed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Availability </a:t>
            </a:r>
            <a:r>
              <a:rPr lang="en-US" dirty="0"/>
              <a:t>: System outage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142FFA7-72FF-5FA4-0329-48696CCBA5A6}"/>
              </a:ext>
            </a:extLst>
          </p:cNvPr>
          <p:cNvSpPr txBox="1"/>
          <p:nvPr/>
        </p:nvSpPr>
        <p:spPr>
          <a:xfrm>
            <a:off x="573438" y="4704885"/>
            <a:ext cx="7446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Marco </a:t>
            </a:r>
            <a:r>
              <a:rPr lang="en-US" sz="1000" dirty="0" err="1">
                <a:solidFill>
                  <a:schemeClr val="bg1"/>
                </a:solidFill>
              </a:rPr>
              <a:t>Barreno</a:t>
            </a:r>
            <a:r>
              <a:rPr lang="en-US" sz="1000" dirty="0">
                <a:solidFill>
                  <a:schemeClr val="bg1"/>
                </a:solidFill>
              </a:rPr>
              <a:t> et al. “Can Machine Learning Be Secure?”, (2006)</a:t>
            </a:r>
          </a:p>
        </p:txBody>
      </p:sp>
    </p:spTree>
    <p:extLst>
      <p:ext uri="{BB962C8B-B14F-4D97-AF65-F5344CB8AC3E}">
        <p14:creationId xmlns:p14="http://schemas.microsoft.com/office/powerpoint/2010/main" val="2862258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5;p43">
            <a:extLst>
              <a:ext uri="{FF2B5EF4-FFF2-40B4-BE49-F238E27FC236}">
                <a16:creationId xmlns:a16="http://schemas.microsoft.com/office/drawing/2014/main" id="{044A4681-BF72-7595-741A-99B93E63C9F5}"/>
              </a:ext>
            </a:extLst>
          </p:cNvPr>
          <p:cNvSpPr txBox="1">
            <a:spLocks noGrp="1"/>
          </p:cNvSpPr>
          <p:nvPr/>
        </p:nvSpPr>
        <p:spPr>
          <a:xfrm>
            <a:off x="720000" y="1730066"/>
            <a:ext cx="7704000" cy="168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br>
              <a:rPr lang="en" dirty="0"/>
            </a:br>
            <a:r>
              <a:rPr lang="en" b="1" dirty="0"/>
              <a:t>Stealing</a:t>
            </a:r>
            <a:endParaRPr b="1" dirty="0"/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17DEB8EA-78EA-1A17-A462-814D15C656F3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12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936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A5EB6276-685E-A48D-4745-6E2A43AD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19" y="1017725"/>
            <a:ext cx="6241961" cy="3880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Stealing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13</a:t>
            </a:fld>
            <a:endParaRPr lang="es-ES" dirty="0"/>
          </a:p>
        </p:txBody>
      </p:sp>
      <p:sp>
        <p:nvSpPr>
          <p:cNvPr id="8" name="Forma libre 7">
            <a:extLst>
              <a:ext uri="{FF2B5EF4-FFF2-40B4-BE49-F238E27FC236}">
                <a16:creationId xmlns:a16="http://schemas.microsoft.com/office/drawing/2014/main" id="{4C600933-DC2B-62E7-64FF-139794E6B3D7}"/>
              </a:ext>
            </a:extLst>
          </p:cNvPr>
          <p:cNvSpPr/>
          <p:nvPr/>
        </p:nvSpPr>
        <p:spPr>
          <a:xfrm>
            <a:off x="1451019" y="1017725"/>
            <a:ext cx="6241961" cy="3880800"/>
          </a:xfrm>
          <a:custGeom>
            <a:avLst/>
            <a:gdLst>
              <a:gd name="connsiteX0" fmla="*/ 5338666 w 6241961"/>
              <a:gd name="connsiteY0" fmla="*/ 1030039 h 3880800"/>
              <a:gd name="connsiteX1" fmla="*/ 4797329 w 6241961"/>
              <a:gd name="connsiteY1" fmla="*/ 1365002 h 3880800"/>
              <a:gd name="connsiteX2" fmla="*/ 5338666 w 6241961"/>
              <a:gd name="connsiteY2" fmla="*/ 1699965 h 3880800"/>
              <a:gd name="connsiteX3" fmla="*/ 5880003 w 6241961"/>
              <a:gd name="connsiteY3" fmla="*/ 1365002 h 3880800"/>
              <a:gd name="connsiteX4" fmla="*/ 5338666 w 6241961"/>
              <a:gd name="connsiteY4" fmla="*/ 1030039 h 3880800"/>
              <a:gd name="connsiteX5" fmla="*/ 0 w 6241961"/>
              <a:gd name="connsiteY5" fmla="*/ 0 h 3880800"/>
              <a:gd name="connsiteX6" fmla="*/ 6241961 w 6241961"/>
              <a:gd name="connsiteY6" fmla="*/ 0 h 3880800"/>
              <a:gd name="connsiteX7" fmla="*/ 6241961 w 6241961"/>
              <a:gd name="connsiteY7" fmla="*/ 3880800 h 3880800"/>
              <a:gd name="connsiteX8" fmla="*/ 0 w 6241961"/>
              <a:gd name="connsiteY8" fmla="*/ 3880800 h 38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1961" h="3880800">
                <a:moveTo>
                  <a:pt x="5338666" y="1030039"/>
                </a:moveTo>
                <a:cubicBezTo>
                  <a:pt x="5039694" y="1030039"/>
                  <a:pt x="4797329" y="1180007"/>
                  <a:pt x="4797329" y="1365002"/>
                </a:cubicBezTo>
                <a:cubicBezTo>
                  <a:pt x="4797329" y="1549997"/>
                  <a:pt x="5039694" y="1699965"/>
                  <a:pt x="5338666" y="1699965"/>
                </a:cubicBezTo>
                <a:cubicBezTo>
                  <a:pt x="5637638" y="1699965"/>
                  <a:pt x="5880003" y="1549997"/>
                  <a:pt x="5880003" y="1365002"/>
                </a:cubicBezTo>
                <a:cubicBezTo>
                  <a:pt x="5880003" y="1180007"/>
                  <a:pt x="5637638" y="1030039"/>
                  <a:pt x="5338666" y="1030039"/>
                </a:cubicBezTo>
                <a:close/>
                <a:moveTo>
                  <a:pt x="0" y="0"/>
                </a:moveTo>
                <a:lnTo>
                  <a:pt x="6241961" y="0"/>
                </a:lnTo>
                <a:lnTo>
                  <a:pt x="6241961" y="3880800"/>
                </a:lnTo>
                <a:lnTo>
                  <a:pt x="0" y="3880800"/>
                </a:lnTo>
                <a:close/>
              </a:path>
            </a:pathLst>
          </a:cu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4516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08697-9367-0CBB-810E-8F7EA5EE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Stealing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59D7F29-0F37-9F8F-5717-8906B761E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14</a:t>
            </a:fld>
            <a:endParaRPr lang="es-ES" dirty="0"/>
          </a:p>
        </p:txBody>
      </p:sp>
      <p:sp>
        <p:nvSpPr>
          <p:cNvPr id="4" name="CuadroTexto 3" descr="Extracting Training Data from Large Language Models&#10;">
            <a:extLst>
              <a:ext uri="{FF2B5EF4-FFF2-40B4-BE49-F238E27FC236}">
                <a16:creationId xmlns:a16="http://schemas.microsoft.com/office/drawing/2014/main" id="{7D4DF05B-EF5B-2CBE-F4C8-A97A7F32435F}"/>
              </a:ext>
            </a:extLst>
          </p:cNvPr>
          <p:cNvSpPr txBox="1"/>
          <p:nvPr/>
        </p:nvSpPr>
        <p:spPr>
          <a:xfrm>
            <a:off x="4901919" y="2747890"/>
            <a:ext cx="40414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Florian </a:t>
            </a:r>
            <a:r>
              <a:rPr lang="en-US" sz="800" dirty="0" err="1">
                <a:solidFill>
                  <a:schemeClr val="bg1"/>
                </a:solidFill>
              </a:rPr>
              <a:t>Tramèr</a:t>
            </a:r>
            <a:r>
              <a:rPr lang="en-US" sz="800" dirty="0">
                <a:solidFill>
                  <a:schemeClr val="bg1"/>
                </a:solidFill>
              </a:rPr>
              <a:t> et al. “Stealing Machine Learning Models via Prediction APIs”, (2016)</a:t>
            </a:r>
          </a:p>
        </p:txBody>
      </p:sp>
      <p:sp>
        <p:nvSpPr>
          <p:cNvPr id="5" name="Google Shape;299;p42">
            <a:extLst>
              <a:ext uri="{FF2B5EF4-FFF2-40B4-BE49-F238E27FC236}">
                <a16:creationId xmlns:a16="http://schemas.microsoft.com/office/drawing/2014/main" id="{8BEC29F3-F61A-C4F8-26A6-6E385A98C997}"/>
              </a:ext>
            </a:extLst>
          </p:cNvPr>
          <p:cNvSpPr txBox="1">
            <a:spLocks noGrp="1"/>
          </p:cNvSpPr>
          <p:nvPr/>
        </p:nvSpPr>
        <p:spPr>
          <a:xfrm>
            <a:off x="708600" y="1091413"/>
            <a:ext cx="6555183" cy="321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An attacker users black-box access to the target model to create a substitution/surrogate model infer</a:t>
            </a:r>
            <a:r>
              <a:rPr lang="en-US" baseline="30000" dirty="0"/>
              <a:t>1</a:t>
            </a:r>
          </a:p>
          <a:p>
            <a:pPr marL="0" indent="0" algn="l"/>
            <a:endParaRPr lang="en-US" baseline="300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Training hyperparameters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Parameters/Weights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Decision boundaries</a:t>
            </a:r>
          </a:p>
          <a:p>
            <a:pPr marL="0" lvl="0" indent="0" algn="l"/>
            <a:endParaRPr lang="en-US" dirty="0"/>
          </a:p>
          <a:p>
            <a:pPr marL="0" lvl="0" indent="0" algn="l"/>
            <a:r>
              <a:rPr lang="en-US" dirty="0"/>
              <a:t>Highly dependent on Query efficiency</a:t>
            </a:r>
          </a:p>
          <a:p>
            <a:pPr marL="0" lvl="0" indent="0" algn="l"/>
            <a:r>
              <a:rPr lang="en-US" dirty="0"/>
              <a:t>and dependent on oracle access</a:t>
            </a:r>
          </a:p>
          <a:p>
            <a:pPr marL="0" lvl="0" indent="0" algn="l"/>
            <a:r>
              <a:rPr lang="en-US" dirty="0"/>
              <a:t>non-</a:t>
            </a:r>
            <a:r>
              <a:rPr lang="en-US" dirty="0" err="1"/>
              <a:t>adpative</a:t>
            </a:r>
            <a:r>
              <a:rPr lang="en-US" dirty="0"/>
              <a:t>/adaptive/strict</a:t>
            </a:r>
          </a:p>
          <a:p>
            <a:pPr marL="0" indent="0" algn="l"/>
            <a:r>
              <a:rPr lang="en-US" dirty="0"/>
              <a:t>Create Proxy ML Model (Attack Staging)</a:t>
            </a:r>
            <a:br>
              <a:rPr lang="en-US" dirty="0"/>
            </a:br>
            <a:endParaRPr lang="en-US" dirty="0"/>
          </a:p>
          <a:p>
            <a:pPr marL="0" indent="0" algn="l"/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1BFED5-ADF0-4A32-479E-B3F8352145F3}"/>
              </a:ext>
            </a:extLst>
          </p:cNvPr>
          <p:cNvSpPr txBox="1"/>
          <p:nvPr/>
        </p:nvSpPr>
        <p:spPr>
          <a:xfrm>
            <a:off x="573438" y="4704885"/>
            <a:ext cx="7446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Oliynyk et al. “I Know What You Trained Last Summer: A Survey on Stealing Machine Learning Models and </a:t>
            </a:r>
            <a:r>
              <a:rPr lang="en-US" sz="1000" dirty="0" err="1">
                <a:solidFill>
                  <a:schemeClr val="bg1"/>
                </a:solidFill>
              </a:rPr>
              <a:t>Defences</a:t>
            </a:r>
            <a:r>
              <a:rPr lang="en-US" sz="1000" dirty="0">
                <a:solidFill>
                  <a:schemeClr val="bg1"/>
                </a:solidFill>
              </a:rPr>
              <a:t>”, (2021)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43DF119C-F656-6F89-2D6C-02EB21075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638" y="1511757"/>
            <a:ext cx="3767834" cy="1231443"/>
          </a:xfrm>
          <a:prstGeom prst="rect">
            <a:avLst/>
          </a:prstGeom>
        </p:spPr>
      </p:pic>
      <p:pic>
        <p:nvPicPr>
          <p:cNvPr id="8" name="Imagen 7" descr="Diagrama, Esquemático&#10;&#10;Descripción generada automáticamente">
            <a:extLst>
              <a:ext uri="{FF2B5EF4-FFF2-40B4-BE49-F238E27FC236}">
                <a16:creationId xmlns:a16="http://schemas.microsoft.com/office/drawing/2014/main" id="{869D68F8-AAAB-96AC-4454-CBAA1D65D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037" y="3085945"/>
            <a:ext cx="4457173" cy="1059604"/>
          </a:xfrm>
          <a:prstGeom prst="rect">
            <a:avLst/>
          </a:prstGeom>
        </p:spPr>
      </p:pic>
      <p:sp>
        <p:nvSpPr>
          <p:cNvPr id="9" name="CuadroTexto 8" descr="Extracting Training Data from Large Language Models&#10;">
            <a:extLst>
              <a:ext uri="{FF2B5EF4-FFF2-40B4-BE49-F238E27FC236}">
                <a16:creationId xmlns:a16="http://schemas.microsoft.com/office/drawing/2014/main" id="{8DD102DB-19E6-43EC-AD28-F73E4F573D9D}"/>
              </a:ext>
            </a:extLst>
          </p:cNvPr>
          <p:cNvSpPr txBox="1"/>
          <p:nvPr/>
        </p:nvSpPr>
        <p:spPr>
          <a:xfrm>
            <a:off x="5008935" y="4154924"/>
            <a:ext cx="37593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Papernot</a:t>
            </a:r>
            <a:r>
              <a:rPr lang="en-US" sz="800" dirty="0">
                <a:solidFill>
                  <a:schemeClr val="bg1"/>
                </a:solidFill>
              </a:rPr>
              <a:t> et al. “Practical Black-Box Attacks against Machine Learning”, (2017)</a:t>
            </a:r>
          </a:p>
        </p:txBody>
      </p:sp>
    </p:spTree>
    <p:extLst>
      <p:ext uri="{BB962C8B-B14F-4D97-AF65-F5344CB8AC3E}">
        <p14:creationId xmlns:p14="http://schemas.microsoft.com/office/powerpoint/2010/main" val="32212326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08697-9367-0CBB-810E-8F7EA5EE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Stealing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59D7F29-0F37-9F8F-5717-8906B761E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15</a:t>
            </a:fld>
            <a:endParaRPr lang="es-ES" dirty="0"/>
          </a:p>
        </p:txBody>
      </p:sp>
      <p:sp>
        <p:nvSpPr>
          <p:cNvPr id="4" name="CuadroTexto 3" descr="Extracting Training Data from Large Language Models&#10;">
            <a:extLst>
              <a:ext uri="{FF2B5EF4-FFF2-40B4-BE49-F238E27FC236}">
                <a16:creationId xmlns:a16="http://schemas.microsoft.com/office/drawing/2014/main" id="{7D4DF05B-EF5B-2CBE-F4C8-A97A7F32435F}"/>
              </a:ext>
            </a:extLst>
          </p:cNvPr>
          <p:cNvSpPr txBox="1"/>
          <p:nvPr/>
        </p:nvSpPr>
        <p:spPr>
          <a:xfrm>
            <a:off x="3978883" y="3836643"/>
            <a:ext cx="40414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Florian </a:t>
            </a:r>
            <a:r>
              <a:rPr lang="en-US" sz="800" dirty="0" err="1">
                <a:solidFill>
                  <a:schemeClr val="bg1"/>
                </a:solidFill>
              </a:rPr>
              <a:t>Tramèr</a:t>
            </a:r>
            <a:r>
              <a:rPr lang="en-US" sz="800" dirty="0">
                <a:solidFill>
                  <a:schemeClr val="bg1"/>
                </a:solidFill>
              </a:rPr>
              <a:t> et al. “Stealing Machine Learning Models via Prediction APIs”, (2016)</a:t>
            </a:r>
          </a:p>
        </p:txBody>
      </p:sp>
      <p:sp>
        <p:nvSpPr>
          <p:cNvPr id="5" name="Google Shape;299;p42">
            <a:extLst>
              <a:ext uri="{FF2B5EF4-FFF2-40B4-BE49-F238E27FC236}">
                <a16:creationId xmlns:a16="http://schemas.microsoft.com/office/drawing/2014/main" id="{8BEC29F3-F61A-C4F8-26A6-6E385A98C997}"/>
              </a:ext>
            </a:extLst>
          </p:cNvPr>
          <p:cNvSpPr txBox="1">
            <a:spLocks noGrp="1"/>
          </p:cNvSpPr>
          <p:nvPr/>
        </p:nvSpPr>
        <p:spPr>
          <a:xfrm>
            <a:off x="708600" y="1091413"/>
            <a:ext cx="6555183" cy="321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An attacker users black-box access to the target model to create a substitution/surrogate model infer</a:t>
            </a:r>
            <a:r>
              <a:rPr lang="en-US" baseline="30000" dirty="0"/>
              <a:t>1</a:t>
            </a:r>
          </a:p>
          <a:p>
            <a:pPr marL="0" indent="0" algn="l"/>
            <a:endParaRPr lang="en-US" baseline="30000" dirty="0"/>
          </a:p>
          <a:p>
            <a:pPr marL="0" indent="0" algn="l"/>
            <a:endParaRPr lang="en-US" baseline="300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Training hyperparameters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Parameters/Weights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Decision boundaries</a:t>
            </a:r>
          </a:p>
          <a:p>
            <a:pPr marL="0" lvl="0" indent="0" algn="l"/>
            <a:endParaRPr lang="en-US" dirty="0"/>
          </a:p>
          <a:p>
            <a:pPr marL="0" lvl="0" indent="0" algn="l"/>
            <a:br>
              <a:rPr lang="en-US" dirty="0"/>
            </a:br>
            <a:endParaRPr lang="en-US" dirty="0"/>
          </a:p>
          <a:p>
            <a:pPr marL="0" indent="0" algn="l"/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1BFED5-ADF0-4A32-479E-B3F8352145F3}"/>
              </a:ext>
            </a:extLst>
          </p:cNvPr>
          <p:cNvSpPr txBox="1"/>
          <p:nvPr/>
        </p:nvSpPr>
        <p:spPr>
          <a:xfrm>
            <a:off x="573438" y="4704885"/>
            <a:ext cx="7446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Oliynyk et al. “I Know What You Trained Last Summer: A Survey on Stealing Machine Learning Models and </a:t>
            </a:r>
            <a:r>
              <a:rPr lang="en-US" sz="1000" dirty="0" err="1">
                <a:solidFill>
                  <a:schemeClr val="bg1"/>
                </a:solidFill>
              </a:rPr>
              <a:t>Defences</a:t>
            </a:r>
            <a:r>
              <a:rPr lang="en-US" sz="1000" dirty="0">
                <a:solidFill>
                  <a:schemeClr val="bg1"/>
                </a:solidFill>
              </a:rPr>
              <a:t>”, (2021)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43DF119C-F656-6F89-2D6C-02EB21075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805" y="2062818"/>
            <a:ext cx="5301917" cy="173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943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08697-9367-0CBB-810E-8F7EA5EE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Stealing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59D7F29-0F37-9F8F-5717-8906B761E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16</a:t>
            </a:fld>
            <a:endParaRPr lang="es-ES" dirty="0"/>
          </a:p>
        </p:txBody>
      </p:sp>
      <p:sp>
        <p:nvSpPr>
          <p:cNvPr id="5" name="Google Shape;299;p42">
            <a:extLst>
              <a:ext uri="{FF2B5EF4-FFF2-40B4-BE49-F238E27FC236}">
                <a16:creationId xmlns:a16="http://schemas.microsoft.com/office/drawing/2014/main" id="{8BEC29F3-F61A-C4F8-26A6-6E385A98C997}"/>
              </a:ext>
            </a:extLst>
          </p:cNvPr>
          <p:cNvSpPr txBox="1">
            <a:spLocks noGrp="1"/>
          </p:cNvSpPr>
          <p:nvPr/>
        </p:nvSpPr>
        <p:spPr>
          <a:xfrm>
            <a:off x="708600" y="1091414"/>
            <a:ext cx="6356569" cy="192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Highly dependent on Query efficiency and dependent on oracle access non-</a:t>
            </a:r>
            <a:r>
              <a:rPr lang="en-US" dirty="0" err="1"/>
              <a:t>adpative</a:t>
            </a:r>
            <a:r>
              <a:rPr lang="en-US" dirty="0"/>
              <a:t>/adaptive/strict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Create Proxy ML Model (Attack Staging)</a:t>
            </a:r>
            <a:br>
              <a:rPr lang="en-US" dirty="0"/>
            </a:br>
            <a:endParaRPr lang="en-US" dirty="0"/>
          </a:p>
          <a:p>
            <a:pPr marL="0" indent="0" algn="l"/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8" name="Imagen 7" descr="Diagrama, Esquemático&#10;&#10;Descripción generada automáticamente">
            <a:extLst>
              <a:ext uri="{FF2B5EF4-FFF2-40B4-BE49-F238E27FC236}">
                <a16:creationId xmlns:a16="http://schemas.microsoft.com/office/drawing/2014/main" id="{869D68F8-AAAB-96AC-4454-CBAA1D65D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11" y="2398098"/>
            <a:ext cx="7311378" cy="1738134"/>
          </a:xfrm>
          <a:prstGeom prst="rect">
            <a:avLst/>
          </a:prstGeom>
        </p:spPr>
      </p:pic>
      <p:sp>
        <p:nvSpPr>
          <p:cNvPr id="9" name="CuadroTexto 8" descr="Extracting Training Data from Large Language Models&#10;">
            <a:extLst>
              <a:ext uri="{FF2B5EF4-FFF2-40B4-BE49-F238E27FC236}">
                <a16:creationId xmlns:a16="http://schemas.microsoft.com/office/drawing/2014/main" id="{8DD102DB-19E6-43EC-AD28-F73E4F573D9D}"/>
              </a:ext>
            </a:extLst>
          </p:cNvPr>
          <p:cNvSpPr txBox="1"/>
          <p:nvPr/>
        </p:nvSpPr>
        <p:spPr>
          <a:xfrm>
            <a:off x="2692319" y="4211218"/>
            <a:ext cx="37593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Papernot</a:t>
            </a:r>
            <a:r>
              <a:rPr lang="en-US" sz="800" dirty="0">
                <a:solidFill>
                  <a:schemeClr val="bg1"/>
                </a:solidFill>
              </a:rPr>
              <a:t> et al. “Practical Black-Box Attacks against Machine Learning”, (2017)</a:t>
            </a:r>
          </a:p>
        </p:txBody>
      </p:sp>
    </p:spTree>
    <p:extLst>
      <p:ext uri="{BB962C8B-B14F-4D97-AF65-F5344CB8AC3E}">
        <p14:creationId xmlns:p14="http://schemas.microsoft.com/office/powerpoint/2010/main" val="5526213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720000" y="2016853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br>
              <a:rPr lang="en" dirty="0"/>
            </a:br>
            <a:r>
              <a:rPr lang="en" b="1" dirty="0"/>
              <a:t>Extraction</a:t>
            </a:r>
            <a:endParaRPr b="1" dirty="0"/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39F4EE2B-55A3-D7C5-6631-F558D20147E4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17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47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A5EB6276-685E-A48D-4745-6E2A43AD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19" y="1017725"/>
            <a:ext cx="6241961" cy="3880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Extraction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18</a:t>
            </a:fld>
            <a:endParaRPr lang="es-ES" dirty="0"/>
          </a:p>
        </p:txBody>
      </p:sp>
      <p:sp>
        <p:nvSpPr>
          <p:cNvPr id="8" name="Forma libre 7">
            <a:extLst>
              <a:ext uri="{FF2B5EF4-FFF2-40B4-BE49-F238E27FC236}">
                <a16:creationId xmlns:a16="http://schemas.microsoft.com/office/drawing/2014/main" id="{32AA183B-8493-ABDB-9052-94EA617016B3}"/>
              </a:ext>
            </a:extLst>
          </p:cNvPr>
          <p:cNvSpPr/>
          <p:nvPr/>
        </p:nvSpPr>
        <p:spPr>
          <a:xfrm>
            <a:off x="1451019" y="1017725"/>
            <a:ext cx="6241961" cy="3880800"/>
          </a:xfrm>
          <a:custGeom>
            <a:avLst/>
            <a:gdLst>
              <a:gd name="connsiteX0" fmla="*/ 5331659 w 6241961"/>
              <a:gd name="connsiteY0" fmla="*/ 2466452 h 3880800"/>
              <a:gd name="connsiteX1" fmla="*/ 4790322 w 6241961"/>
              <a:gd name="connsiteY1" fmla="*/ 2801415 h 3880800"/>
              <a:gd name="connsiteX2" fmla="*/ 5331659 w 6241961"/>
              <a:gd name="connsiteY2" fmla="*/ 3136378 h 3880800"/>
              <a:gd name="connsiteX3" fmla="*/ 5872996 w 6241961"/>
              <a:gd name="connsiteY3" fmla="*/ 2801415 h 3880800"/>
              <a:gd name="connsiteX4" fmla="*/ 5331659 w 6241961"/>
              <a:gd name="connsiteY4" fmla="*/ 2466452 h 3880800"/>
              <a:gd name="connsiteX5" fmla="*/ 0 w 6241961"/>
              <a:gd name="connsiteY5" fmla="*/ 0 h 3880800"/>
              <a:gd name="connsiteX6" fmla="*/ 6241961 w 6241961"/>
              <a:gd name="connsiteY6" fmla="*/ 0 h 3880800"/>
              <a:gd name="connsiteX7" fmla="*/ 6241961 w 6241961"/>
              <a:gd name="connsiteY7" fmla="*/ 3880800 h 3880800"/>
              <a:gd name="connsiteX8" fmla="*/ 0 w 6241961"/>
              <a:gd name="connsiteY8" fmla="*/ 3880800 h 38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1961" h="3880800">
                <a:moveTo>
                  <a:pt x="5331659" y="2466452"/>
                </a:moveTo>
                <a:cubicBezTo>
                  <a:pt x="5032687" y="2466452"/>
                  <a:pt x="4790322" y="2616420"/>
                  <a:pt x="4790322" y="2801415"/>
                </a:cubicBezTo>
                <a:cubicBezTo>
                  <a:pt x="4790322" y="2986410"/>
                  <a:pt x="5032687" y="3136378"/>
                  <a:pt x="5331659" y="3136378"/>
                </a:cubicBezTo>
                <a:cubicBezTo>
                  <a:pt x="5630631" y="3136378"/>
                  <a:pt x="5872996" y="2986410"/>
                  <a:pt x="5872996" y="2801415"/>
                </a:cubicBezTo>
                <a:cubicBezTo>
                  <a:pt x="5872996" y="2616420"/>
                  <a:pt x="5630631" y="2466452"/>
                  <a:pt x="5331659" y="2466452"/>
                </a:cubicBezTo>
                <a:close/>
                <a:moveTo>
                  <a:pt x="0" y="0"/>
                </a:moveTo>
                <a:lnTo>
                  <a:pt x="6241961" y="0"/>
                </a:lnTo>
                <a:lnTo>
                  <a:pt x="6241961" y="3880800"/>
                </a:lnTo>
                <a:lnTo>
                  <a:pt x="0" y="3880800"/>
                </a:lnTo>
                <a:close/>
              </a:path>
            </a:pathLst>
          </a:custGeom>
          <a:solidFill>
            <a:schemeClr val="accent1">
              <a:alpha val="511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73797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CDA35-077A-5EB7-EF0A-63418292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Extraction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B2E2B7F-963E-9363-5EAC-B158D4E11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19</a:t>
            </a:fld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1F2961-F260-16AB-4C68-741AE8BAA1B4}"/>
              </a:ext>
            </a:extLst>
          </p:cNvPr>
          <p:cNvSpPr txBox="1"/>
          <p:nvPr/>
        </p:nvSpPr>
        <p:spPr>
          <a:xfrm>
            <a:off x="481309" y="4704885"/>
            <a:ext cx="7564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Hu, </a:t>
            </a:r>
            <a:r>
              <a:rPr lang="en-US" sz="1000" dirty="0" err="1">
                <a:solidFill>
                  <a:schemeClr val="bg1"/>
                </a:solidFill>
              </a:rPr>
              <a:t>Hongsheng</a:t>
            </a:r>
            <a:r>
              <a:rPr lang="en-US" sz="1000" dirty="0">
                <a:solidFill>
                  <a:schemeClr val="bg1"/>
                </a:solidFill>
              </a:rPr>
              <a:t>, et al. "Membership inference attacks on machine learning: A survey." </a:t>
            </a:r>
            <a:r>
              <a:rPr lang="en-US" sz="1000" i="1" dirty="0">
                <a:solidFill>
                  <a:schemeClr val="bg1"/>
                </a:solidFill>
              </a:rPr>
              <a:t>ACM Computing Surveys (CSUR)</a:t>
            </a:r>
            <a:r>
              <a:rPr lang="en-US" sz="1000" dirty="0">
                <a:solidFill>
                  <a:schemeClr val="bg1"/>
                </a:solidFill>
              </a:rPr>
              <a:t> (2021).</a:t>
            </a:r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F542F2FD-CD9D-EF17-51D0-9E0D3048FDB1}"/>
              </a:ext>
            </a:extLst>
          </p:cNvPr>
          <p:cNvSpPr txBox="1">
            <a:spLocks noGrp="1"/>
          </p:cNvSpPr>
          <p:nvPr/>
        </p:nvSpPr>
        <p:spPr>
          <a:xfrm>
            <a:off x="1073352" y="1324756"/>
            <a:ext cx="3206567" cy="2930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The capability of an attack to infer the presence of individual training records.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b="1" dirty="0"/>
              <a:t>Membership Inference Attacks</a:t>
            </a:r>
            <a:r>
              <a:rPr lang="en-US" b="1" baseline="30000" dirty="0"/>
              <a:t>1</a:t>
            </a:r>
            <a:r>
              <a:rPr lang="en-US" b="1" dirty="0"/>
              <a:t> </a:t>
            </a:r>
            <a:r>
              <a:rPr lang="en-US" dirty="0"/>
              <a:t>are exploiting a model’s tendency to memorize training data, making it possible to infer if a single input record was part of the training set by analyze the confidence of a prediction.</a:t>
            </a:r>
          </a:p>
          <a:p>
            <a:pPr marL="0" indent="0" algn="l"/>
            <a:endParaRPr lang="en-U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1E86752-8484-8510-6B10-1DCEA6552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834" y="931420"/>
            <a:ext cx="2428736" cy="1372884"/>
          </a:xfrm>
          <a:prstGeom prst="rect">
            <a:avLst/>
          </a:prstGeom>
        </p:spPr>
      </p:pic>
      <p:sp>
        <p:nvSpPr>
          <p:cNvPr id="18" name="CuadroTexto 17" descr="Extracting Training Data from Large Language Models&#10;">
            <a:extLst>
              <a:ext uri="{FF2B5EF4-FFF2-40B4-BE49-F238E27FC236}">
                <a16:creationId xmlns:a16="http://schemas.microsoft.com/office/drawing/2014/main" id="{79ECB843-BD49-26C1-4C6E-C71B7F56886F}"/>
              </a:ext>
            </a:extLst>
          </p:cNvPr>
          <p:cNvSpPr txBox="1"/>
          <p:nvPr/>
        </p:nvSpPr>
        <p:spPr>
          <a:xfrm>
            <a:off x="4467947" y="2341148"/>
            <a:ext cx="41585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Shokri et al., “Membership Inference Attacks Against Machine Learning Models” (2017)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837821DE-6D79-F5E1-AF67-0965DD162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322" y="2593436"/>
            <a:ext cx="3953134" cy="1870614"/>
          </a:xfrm>
          <a:prstGeom prst="rect">
            <a:avLst/>
          </a:prstGeom>
        </p:spPr>
      </p:pic>
      <p:sp>
        <p:nvSpPr>
          <p:cNvPr id="10" name="CuadroTexto 9" descr="Extracting Training Data from Large Language Models&#10;">
            <a:extLst>
              <a:ext uri="{FF2B5EF4-FFF2-40B4-BE49-F238E27FC236}">
                <a16:creationId xmlns:a16="http://schemas.microsoft.com/office/drawing/2014/main" id="{900BF38F-51FF-07AD-1307-D8030BE47805}"/>
              </a:ext>
            </a:extLst>
          </p:cNvPr>
          <p:cNvSpPr txBox="1"/>
          <p:nvPr/>
        </p:nvSpPr>
        <p:spPr>
          <a:xfrm>
            <a:off x="4711118" y="4464050"/>
            <a:ext cx="38555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 et al., “Membership Inference Attacks on Machine Learning: A Survey” (2022)</a:t>
            </a:r>
          </a:p>
        </p:txBody>
      </p:sp>
    </p:spTree>
    <p:extLst>
      <p:ext uri="{BB962C8B-B14F-4D97-AF65-F5344CB8AC3E}">
        <p14:creationId xmlns:p14="http://schemas.microsoft.com/office/powerpoint/2010/main" val="245308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br>
              <a:rPr lang="en" dirty="0"/>
            </a:br>
            <a:r>
              <a:rPr lang="en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Security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66" name="Google Shape;266;p39"/>
          <p:cNvSpPr txBox="1">
            <a:spLocks noGrp="1"/>
          </p:cNvSpPr>
          <p:nvPr>
            <p:ph type="subTitle" idx="1"/>
          </p:nvPr>
        </p:nvSpPr>
        <p:spPr>
          <a:xfrm>
            <a:off x="681600" y="2663364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Strategies to attack Machine Learning Models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Manuel Pasieka , 2. June 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6550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CDA35-077A-5EB7-EF0A-63418292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Extraction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B2E2B7F-963E-9363-5EAC-B158D4E11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20</a:t>
            </a:fld>
            <a:endParaRPr lang="es-ES" dirty="0"/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F542F2FD-CD9D-EF17-51D0-9E0D3048FDB1}"/>
              </a:ext>
            </a:extLst>
          </p:cNvPr>
          <p:cNvSpPr txBox="1">
            <a:spLocks noGrp="1"/>
          </p:cNvSpPr>
          <p:nvPr/>
        </p:nvSpPr>
        <p:spPr>
          <a:xfrm>
            <a:off x="1066208" y="1172075"/>
            <a:ext cx="6270423" cy="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The capability of an attack to infer the presence of individual training records, by exploiting a models memorization capabilities in form of an</a:t>
            </a:r>
          </a:p>
          <a:p>
            <a:pPr marL="0" indent="0" algn="l"/>
            <a:r>
              <a:rPr lang="en-US" b="1" dirty="0"/>
              <a:t>Membership Inference Attacks</a:t>
            </a:r>
            <a:r>
              <a:rPr lang="en-US" b="1" baseline="30000" dirty="0"/>
              <a:t>1.</a:t>
            </a:r>
            <a:endParaRPr lang="en-U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1E86752-8484-8510-6B10-1DCEA6552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635" y="2064706"/>
            <a:ext cx="3774077" cy="2133361"/>
          </a:xfrm>
          <a:prstGeom prst="rect">
            <a:avLst/>
          </a:prstGeom>
        </p:spPr>
      </p:pic>
      <p:sp>
        <p:nvSpPr>
          <p:cNvPr id="18" name="CuadroTexto 17" descr="Extracting Training Data from Large Language Models&#10;">
            <a:extLst>
              <a:ext uri="{FF2B5EF4-FFF2-40B4-BE49-F238E27FC236}">
                <a16:creationId xmlns:a16="http://schemas.microsoft.com/office/drawing/2014/main" id="{79ECB843-BD49-26C1-4C6E-C71B7F56886F}"/>
              </a:ext>
            </a:extLst>
          </p:cNvPr>
          <p:cNvSpPr txBox="1"/>
          <p:nvPr/>
        </p:nvSpPr>
        <p:spPr>
          <a:xfrm>
            <a:off x="2492744" y="4271756"/>
            <a:ext cx="41585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Shokri et al., “Membership Inference Attacks Against Machine Learning Models” (2017)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C036F9-5D04-95BA-14CE-A07E74AB0090}"/>
              </a:ext>
            </a:extLst>
          </p:cNvPr>
          <p:cNvSpPr txBox="1"/>
          <p:nvPr/>
        </p:nvSpPr>
        <p:spPr>
          <a:xfrm>
            <a:off x="481309" y="4704885"/>
            <a:ext cx="7564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Hu, </a:t>
            </a:r>
            <a:r>
              <a:rPr lang="en-US" sz="1000" dirty="0" err="1">
                <a:solidFill>
                  <a:schemeClr val="bg1"/>
                </a:solidFill>
              </a:rPr>
              <a:t>Hongsheng</a:t>
            </a:r>
            <a:r>
              <a:rPr lang="en-US" sz="1000" dirty="0">
                <a:solidFill>
                  <a:schemeClr val="bg1"/>
                </a:solidFill>
              </a:rPr>
              <a:t>, et al. "Membership inference attacks on machine learning: A survey." </a:t>
            </a:r>
            <a:r>
              <a:rPr lang="en-US" sz="1000" i="1" dirty="0">
                <a:solidFill>
                  <a:schemeClr val="bg1"/>
                </a:solidFill>
              </a:rPr>
              <a:t>ACM Computing Surveys (CSUR)</a:t>
            </a:r>
            <a:r>
              <a:rPr lang="en-US" sz="1000" dirty="0">
                <a:solidFill>
                  <a:schemeClr val="bg1"/>
                </a:solidFill>
              </a:rPr>
              <a:t> (2021).</a:t>
            </a:r>
          </a:p>
        </p:txBody>
      </p:sp>
    </p:spTree>
    <p:extLst>
      <p:ext uri="{BB962C8B-B14F-4D97-AF65-F5344CB8AC3E}">
        <p14:creationId xmlns:p14="http://schemas.microsoft.com/office/powerpoint/2010/main" val="3507778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CDA35-077A-5EB7-EF0A-63418292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Membership Inference Attacks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B2E2B7F-963E-9363-5EAC-B158D4E11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21</a:t>
            </a:fld>
            <a:endParaRPr lang="es-ES" dirty="0"/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F542F2FD-CD9D-EF17-51D0-9E0D3048FDB1}"/>
              </a:ext>
            </a:extLst>
          </p:cNvPr>
          <p:cNvSpPr txBox="1">
            <a:spLocks noGrp="1"/>
          </p:cNvSpPr>
          <p:nvPr/>
        </p:nvSpPr>
        <p:spPr>
          <a:xfrm>
            <a:off x="1050044" y="1091414"/>
            <a:ext cx="6222294" cy="106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b="1" dirty="0"/>
              <a:t>Training a meta-model on the prediction confidence of multiple local shadow models.</a:t>
            </a:r>
            <a:endParaRPr lang="en-US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837821DE-6D79-F5E1-AF67-0965DD16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848" y="1738125"/>
            <a:ext cx="5886227" cy="2785349"/>
          </a:xfrm>
          <a:prstGeom prst="rect">
            <a:avLst/>
          </a:prstGeom>
        </p:spPr>
      </p:pic>
      <p:sp>
        <p:nvSpPr>
          <p:cNvPr id="10" name="CuadroTexto 9" descr="Extracting Training Data from Large Language Models&#10;">
            <a:extLst>
              <a:ext uri="{FF2B5EF4-FFF2-40B4-BE49-F238E27FC236}">
                <a16:creationId xmlns:a16="http://schemas.microsoft.com/office/drawing/2014/main" id="{900BF38F-51FF-07AD-1307-D8030BE47805}"/>
              </a:ext>
            </a:extLst>
          </p:cNvPr>
          <p:cNvSpPr txBox="1"/>
          <p:nvPr/>
        </p:nvSpPr>
        <p:spPr>
          <a:xfrm>
            <a:off x="2371700" y="4523474"/>
            <a:ext cx="38555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 et al., “Membership Inference Attacks on Machine Learning: A Survey” (2022)</a:t>
            </a:r>
          </a:p>
        </p:txBody>
      </p:sp>
    </p:spTree>
    <p:extLst>
      <p:ext uri="{BB962C8B-B14F-4D97-AF65-F5344CB8AC3E}">
        <p14:creationId xmlns:p14="http://schemas.microsoft.com/office/powerpoint/2010/main" val="835975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CDA35-077A-5EB7-EF0A-63418292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Membership Inference Attack on LLM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B2E2B7F-963E-9363-5EAC-B158D4E11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22</a:t>
            </a:fld>
            <a:endParaRPr lang="es-ES" dirty="0"/>
          </a:p>
        </p:txBody>
      </p:sp>
      <p:sp>
        <p:nvSpPr>
          <p:cNvPr id="7" name="CuadroTexto 6" descr="Extracting Training Data from Large Language Models&#10;">
            <a:extLst>
              <a:ext uri="{FF2B5EF4-FFF2-40B4-BE49-F238E27FC236}">
                <a16:creationId xmlns:a16="http://schemas.microsoft.com/office/drawing/2014/main" id="{B31F2961-F260-16AB-4C68-741AE8BAA1B4}"/>
              </a:ext>
            </a:extLst>
          </p:cNvPr>
          <p:cNvSpPr txBox="1"/>
          <p:nvPr/>
        </p:nvSpPr>
        <p:spPr>
          <a:xfrm>
            <a:off x="2639330" y="4308618"/>
            <a:ext cx="37000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Carline et al. “Extracting Training Data from Large Language Models”, (2020)</a:t>
            </a:r>
          </a:p>
        </p:txBody>
      </p:sp>
      <p:pic>
        <p:nvPicPr>
          <p:cNvPr id="15" name="Imagen 14" descr="Extracting Training Data from Large Language Models">
            <a:extLst>
              <a:ext uri="{FF2B5EF4-FFF2-40B4-BE49-F238E27FC236}">
                <a16:creationId xmlns:a16="http://schemas.microsoft.com/office/drawing/2014/main" id="{96080E63-1F2C-669E-D594-5902109311D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53" y="2529892"/>
            <a:ext cx="5977207" cy="1705037"/>
          </a:xfrm>
          <a:prstGeom prst="rect">
            <a:avLst/>
          </a:prstGeom>
        </p:spPr>
      </p:pic>
      <p:sp>
        <p:nvSpPr>
          <p:cNvPr id="10" name="Google Shape;299;p42">
            <a:extLst>
              <a:ext uri="{FF2B5EF4-FFF2-40B4-BE49-F238E27FC236}">
                <a16:creationId xmlns:a16="http://schemas.microsoft.com/office/drawing/2014/main" id="{1E1EC0F3-509D-60D8-CB63-A8FBA47CEBE1}"/>
              </a:ext>
            </a:extLst>
          </p:cNvPr>
          <p:cNvSpPr txBox="1">
            <a:spLocks noGrp="1"/>
          </p:cNvSpPr>
          <p:nvPr/>
        </p:nvSpPr>
        <p:spPr>
          <a:xfrm>
            <a:off x="1139725" y="1170559"/>
            <a:ext cx="6555183" cy="988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Membership Inference Attack have been shown to be successful again large language models (GPT-2)</a:t>
            </a:r>
            <a:r>
              <a:rPr lang="en-US" baseline="30000" dirty="0"/>
              <a:t>1</a:t>
            </a:r>
          </a:p>
          <a:p>
            <a:pPr marL="0" indent="0" algn="l"/>
            <a:endParaRPr lang="en-US" baseline="300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Sentence completion (i.e., prompt engineering)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Sentence Likelihood</a:t>
            </a:r>
          </a:p>
          <a:p>
            <a:pPr marL="0" indent="0" algn="l"/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D9B9DF5-63F0-B977-D5DC-55D45189221A}"/>
              </a:ext>
            </a:extLst>
          </p:cNvPr>
          <p:cNvSpPr txBox="1"/>
          <p:nvPr/>
        </p:nvSpPr>
        <p:spPr>
          <a:xfrm>
            <a:off x="573438" y="4704885"/>
            <a:ext cx="4671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Carline et al. “Extracting Training Data from Large Language Models”, (2020)</a:t>
            </a:r>
          </a:p>
        </p:txBody>
      </p:sp>
    </p:spTree>
    <p:extLst>
      <p:ext uri="{BB962C8B-B14F-4D97-AF65-F5344CB8AC3E}">
        <p14:creationId xmlns:p14="http://schemas.microsoft.com/office/powerpoint/2010/main" val="2507926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8091">
            <a:off x="6802762" y="3443499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720000" y="2016852"/>
            <a:ext cx="7704000" cy="1683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br>
              <a:rPr lang="en" dirty="0"/>
            </a:br>
            <a:r>
              <a:rPr lang="en" b="1" dirty="0"/>
              <a:t>Poisoning</a:t>
            </a:r>
            <a:endParaRPr b="1" dirty="0"/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39F4EE2B-55A3-D7C5-6631-F558D20147E4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23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662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A5EB6276-685E-A48D-4745-6E2A43AD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19" y="1017725"/>
            <a:ext cx="6241961" cy="3880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Poisoning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24</a:t>
            </a:fld>
            <a:endParaRPr lang="es-ES" dirty="0"/>
          </a:p>
        </p:txBody>
      </p:sp>
      <p:sp>
        <p:nvSpPr>
          <p:cNvPr id="9" name="Forma libre 8">
            <a:extLst>
              <a:ext uri="{FF2B5EF4-FFF2-40B4-BE49-F238E27FC236}">
                <a16:creationId xmlns:a16="http://schemas.microsoft.com/office/drawing/2014/main" id="{66852440-FB7F-0ABB-D959-AD585F3233DF}"/>
              </a:ext>
            </a:extLst>
          </p:cNvPr>
          <p:cNvSpPr/>
          <p:nvPr/>
        </p:nvSpPr>
        <p:spPr>
          <a:xfrm>
            <a:off x="1451019" y="1017725"/>
            <a:ext cx="6241961" cy="3880800"/>
          </a:xfrm>
          <a:custGeom>
            <a:avLst/>
            <a:gdLst>
              <a:gd name="connsiteX0" fmla="*/ 871769 w 6241961"/>
              <a:gd name="connsiteY0" fmla="*/ 311833 h 3880800"/>
              <a:gd name="connsiteX1" fmla="*/ 330432 w 6241961"/>
              <a:gd name="connsiteY1" fmla="*/ 646796 h 3880800"/>
              <a:gd name="connsiteX2" fmla="*/ 871769 w 6241961"/>
              <a:gd name="connsiteY2" fmla="*/ 981759 h 3880800"/>
              <a:gd name="connsiteX3" fmla="*/ 1413106 w 6241961"/>
              <a:gd name="connsiteY3" fmla="*/ 646796 h 3880800"/>
              <a:gd name="connsiteX4" fmla="*/ 871769 w 6241961"/>
              <a:gd name="connsiteY4" fmla="*/ 311833 h 3880800"/>
              <a:gd name="connsiteX5" fmla="*/ 0 w 6241961"/>
              <a:gd name="connsiteY5" fmla="*/ 0 h 3880800"/>
              <a:gd name="connsiteX6" fmla="*/ 6241961 w 6241961"/>
              <a:gd name="connsiteY6" fmla="*/ 0 h 3880800"/>
              <a:gd name="connsiteX7" fmla="*/ 6241961 w 6241961"/>
              <a:gd name="connsiteY7" fmla="*/ 3880800 h 3880800"/>
              <a:gd name="connsiteX8" fmla="*/ 0 w 6241961"/>
              <a:gd name="connsiteY8" fmla="*/ 3880800 h 38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1961" h="3880800">
                <a:moveTo>
                  <a:pt x="871769" y="311833"/>
                </a:moveTo>
                <a:cubicBezTo>
                  <a:pt x="572797" y="311833"/>
                  <a:pt x="330432" y="461801"/>
                  <a:pt x="330432" y="646796"/>
                </a:cubicBezTo>
                <a:cubicBezTo>
                  <a:pt x="330432" y="831791"/>
                  <a:pt x="572797" y="981759"/>
                  <a:pt x="871769" y="981759"/>
                </a:cubicBezTo>
                <a:cubicBezTo>
                  <a:pt x="1170741" y="981759"/>
                  <a:pt x="1413106" y="831791"/>
                  <a:pt x="1413106" y="646796"/>
                </a:cubicBezTo>
                <a:cubicBezTo>
                  <a:pt x="1413106" y="461801"/>
                  <a:pt x="1170741" y="311833"/>
                  <a:pt x="871769" y="311833"/>
                </a:cubicBezTo>
                <a:close/>
                <a:moveTo>
                  <a:pt x="0" y="0"/>
                </a:moveTo>
                <a:lnTo>
                  <a:pt x="6241961" y="0"/>
                </a:lnTo>
                <a:lnTo>
                  <a:pt x="6241961" y="3880800"/>
                </a:lnTo>
                <a:lnTo>
                  <a:pt x="0" y="3880800"/>
                </a:lnTo>
                <a:close/>
              </a:path>
            </a:pathLst>
          </a:custGeom>
          <a:solidFill>
            <a:schemeClr val="accent1">
              <a:alpha val="511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318314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BD7C4-EFB1-F7D7-C2A1-D8BD011A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Poisoning</a:t>
            </a:r>
            <a:endParaRPr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441602-A963-DC37-502D-F62EE99B47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25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76405A-E3D5-9B4F-3E30-69A7CDD9F4EC}"/>
              </a:ext>
            </a:extLst>
          </p:cNvPr>
          <p:cNvSpPr txBox="1"/>
          <p:nvPr/>
        </p:nvSpPr>
        <p:spPr>
          <a:xfrm>
            <a:off x="767174" y="4656707"/>
            <a:ext cx="6322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Huang, et al. "Data Poisoning Attacks to Deep Learning Based Recommender Systems" </a:t>
            </a:r>
            <a:r>
              <a:rPr lang="en-US" sz="1000" i="1" dirty="0">
                <a:solidFill>
                  <a:schemeClr val="bg1"/>
                </a:solidFill>
              </a:rPr>
              <a:t>, NDSS, </a:t>
            </a:r>
            <a:r>
              <a:rPr lang="en-US" sz="1000" dirty="0">
                <a:solidFill>
                  <a:schemeClr val="bg1"/>
                </a:solidFill>
              </a:rPr>
              <a:t>(2021).</a:t>
            </a:r>
          </a:p>
          <a:p>
            <a:r>
              <a:rPr lang="en-US" sz="1000" dirty="0">
                <a:solidFill>
                  <a:schemeClr val="bg1"/>
                </a:solidFill>
              </a:rPr>
              <a:t>2. </a:t>
            </a:r>
            <a:r>
              <a:rPr lang="en-US" sz="1000" dirty="0" err="1">
                <a:solidFill>
                  <a:schemeClr val="bg1"/>
                </a:solidFill>
              </a:rPr>
              <a:t>Tolpegin</a:t>
            </a:r>
            <a:r>
              <a:rPr lang="en-US" sz="1000" dirty="0">
                <a:solidFill>
                  <a:schemeClr val="bg1"/>
                </a:solidFill>
              </a:rPr>
              <a:t>, et al. “Data Poisoning Attacks Against Federated Learning Systems”, ESORICS, (2020)</a:t>
            </a:r>
          </a:p>
        </p:txBody>
      </p:sp>
      <p:sp>
        <p:nvSpPr>
          <p:cNvPr id="6" name="Google Shape;299;p42">
            <a:extLst>
              <a:ext uri="{FF2B5EF4-FFF2-40B4-BE49-F238E27FC236}">
                <a16:creationId xmlns:a16="http://schemas.microsoft.com/office/drawing/2014/main" id="{B3220353-5FC3-0C3B-F606-63D9FBB0F647}"/>
              </a:ext>
            </a:extLst>
          </p:cNvPr>
          <p:cNvSpPr txBox="1">
            <a:spLocks noGrp="1"/>
          </p:cNvSpPr>
          <p:nvPr/>
        </p:nvSpPr>
        <p:spPr>
          <a:xfrm>
            <a:off x="630649" y="1483872"/>
            <a:ext cx="4225931" cy="270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Simulated Covariate Shift through specially crafted data points that causes updated model to benefit attacker.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Can be applied to affect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Integrity (Backdoors)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Is effective to manipulate Recommender Systems</a:t>
            </a:r>
            <a:r>
              <a:rPr lang="en-US" baseline="30000" dirty="0"/>
              <a:t>1</a:t>
            </a:r>
            <a:r>
              <a:rPr lang="en-US" dirty="0"/>
              <a:t>, online learning systems and federated learning systems</a:t>
            </a:r>
            <a:r>
              <a:rPr lang="en-US" baseline="30000" dirty="0"/>
              <a:t>2</a:t>
            </a:r>
            <a:r>
              <a:rPr lang="en-US" dirty="0"/>
              <a:t>.</a:t>
            </a:r>
            <a:endParaRPr lang="en-US" baseline="30000" dirty="0"/>
          </a:p>
          <a:p>
            <a:pPr marL="0" indent="0" algn="l"/>
            <a:endParaRPr lang="en-US" dirty="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23CE204B-81FB-6218-9AF0-4AF4173F9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0" y="2716508"/>
            <a:ext cx="3308110" cy="1576866"/>
          </a:xfrm>
          <a:prstGeom prst="rect">
            <a:avLst/>
          </a:prstGeom>
        </p:spPr>
      </p:pic>
      <p:sp>
        <p:nvSpPr>
          <p:cNvPr id="10" name="CuadroTexto 9" descr="Extracting Training Data from Large Language Models&#10;">
            <a:extLst>
              <a:ext uri="{FF2B5EF4-FFF2-40B4-BE49-F238E27FC236}">
                <a16:creationId xmlns:a16="http://schemas.microsoft.com/office/drawing/2014/main" id="{FB619659-3BB0-3688-6796-E339468DF02E}"/>
              </a:ext>
            </a:extLst>
          </p:cNvPr>
          <p:cNvSpPr txBox="1"/>
          <p:nvPr/>
        </p:nvSpPr>
        <p:spPr>
          <a:xfrm>
            <a:off x="5095870" y="4331939"/>
            <a:ext cx="38298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Miao et al., “Towards Data Poisoning Attacks in Crowd Sensing Systems” (2018)</a:t>
            </a:r>
          </a:p>
        </p:txBody>
      </p:sp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3CE54E9-AC7B-21D4-7A21-22A15DB11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840" y="1114284"/>
            <a:ext cx="3971925" cy="1272910"/>
          </a:xfrm>
          <a:prstGeom prst="rect">
            <a:avLst/>
          </a:prstGeom>
        </p:spPr>
      </p:pic>
      <p:sp>
        <p:nvSpPr>
          <p:cNvPr id="11" name="CuadroTexto 10" descr="Extracting Training Data from Large Language Models&#10;">
            <a:extLst>
              <a:ext uri="{FF2B5EF4-FFF2-40B4-BE49-F238E27FC236}">
                <a16:creationId xmlns:a16="http://schemas.microsoft.com/office/drawing/2014/main" id="{5EC451A0-3670-E314-3205-E24585A42ABA}"/>
              </a:ext>
            </a:extLst>
          </p:cNvPr>
          <p:cNvSpPr txBox="1"/>
          <p:nvPr/>
        </p:nvSpPr>
        <p:spPr>
          <a:xfrm>
            <a:off x="4744000" y="2404504"/>
            <a:ext cx="4324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 Koh et al., “Stronger Data Poisoning Attacks Break Data Sanitization Defenses” (2021)</a:t>
            </a:r>
          </a:p>
        </p:txBody>
      </p:sp>
    </p:spTree>
    <p:extLst>
      <p:ext uri="{BB962C8B-B14F-4D97-AF65-F5344CB8AC3E}">
        <p14:creationId xmlns:p14="http://schemas.microsoft.com/office/powerpoint/2010/main" val="3036556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BD7C4-EFB1-F7D7-C2A1-D8BD011A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Poisoning</a:t>
            </a:r>
            <a:endParaRPr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441602-A963-DC37-502D-F62EE99B47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26</a:t>
            </a:fld>
            <a:endParaRPr lang="es-ES" dirty="0"/>
          </a:p>
        </p:txBody>
      </p:sp>
      <p:sp>
        <p:nvSpPr>
          <p:cNvPr id="6" name="Google Shape;299;p42">
            <a:extLst>
              <a:ext uri="{FF2B5EF4-FFF2-40B4-BE49-F238E27FC236}">
                <a16:creationId xmlns:a16="http://schemas.microsoft.com/office/drawing/2014/main" id="{B3220353-5FC3-0C3B-F606-63D9FBB0F647}"/>
              </a:ext>
            </a:extLst>
          </p:cNvPr>
          <p:cNvSpPr txBox="1">
            <a:spLocks noGrp="1"/>
          </p:cNvSpPr>
          <p:nvPr/>
        </p:nvSpPr>
        <p:spPr>
          <a:xfrm>
            <a:off x="616362" y="1112397"/>
            <a:ext cx="7120319" cy="270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Simulated Covariate Shift through specially crafted data points that causes updated model to benefit attacker.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Can be applied to affect Availability or Integrity (later)</a:t>
            </a:r>
          </a:p>
        </p:txBody>
      </p:sp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3CE54E9-AC7B-21D4-7A21-22A15DB11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244" y="2267120"/>
            <a:ext cx="6149511" cy="1970776"/>
          </a:xfrm>
          <a:prstGeom prst="rect">
            <a:avLst/>
          </a:prstGeom>
        </p:spPr>
      </p:pic>
      <p:sp>
        <p:nvSpPr>
          <p:cNvPr id="11" name="CuadroTexto 10" descr="Extracting Training Data from Large Language Models&#10;">
            <a:extLst>
              <a:ext uri="{FF2B5EF4-FFF2-40B4-BE49-F238E27FC236}">
                <a16:creationId xmlns:a16="http://schemas.microsoft.com/office/drawing/2014/main" id="{5EC451A0-3670-E314-3205-E24585A42ABA}"/>
              </a:ext>
            </a:extLst>
          </p:cNvPr>
          <p:cNvSpPr txBox="1"/>
          <p:nvPr/>
        </p:nvSpPr>
        <p:spPr>
          <a:xfrm>
            <a:off x="2409755" y="4290149"/>
            <a:ext cx="4324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 Koh et al., “Stronger Data Poisoning Attacks Break Data Sanitization Defenses” (2021)</a:t>
            </a:r>
          </a:p>
        </p:txBody>
      </p:sp>
    </p:spTree>
    <p:extLst>
      <p:ext uri="{BB962C8B-B14F-4D97-AF65-F5344CB8AC3E}">
        <p14:creationId xmlns:p14="http://schemas.microsoft.com/office/powerpoint/2010/main" val="1901245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BD7C4-EFB1-F7D7-C2A1-D8BD011A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Poisoning</a:t>
            </a:r>
            <a:endParaRPr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441602-A963-DC37-502D-F62EE99B47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27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76405A-E3D5-9B4F-3E30-69A7CDD9F4EC}"/>
              </a:ext>
            </a:extLst>
          </p:cNvPr>
          <p:cNvSpPr txBox="1"/>
          <p:nvPr/>
        </p:nvSpPr>
        <p:spPr>
          <a:xfrm>
            <a:off x="767174" y="4656707"/>
            <a:ext cx="6322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Huang, et al. "Data Poisoning Attacks to Deep Learning Based Recommender Systems" </a:t>
            </a:r>
            <a:r>
              <a:rPr lang="en-US" sz="1000" i="1" dirty="0">
                <a:solidFill>
                  <a:schemeClr val="bg1"/>
                </a:solidFill>
              </a:rPr>
              <a:t>, NDSS, </a:t>
            </a:r>
            <a:r>
              <a:rPr lang="en-US" sz="1000" dirty="0">
                <a:solidFill>
                  <a:schemeClr val="bg1"/>
                </a:solidFill>
              </a:rPr>
              <a:t>(2021).</a:t>
            </a:r>
          </a:p>
          <a:p>
            <a:r>
              <a:rPr lang="en-US" sz="1000" dirty="0">
                <a:solidFill>
                  <a:schemeClr val="bg1"/>
                </a:solidFill>
              </a:rPr>
              <a:t>2. </a:t>
            </a:r>
            <a:r>
              <a:rPr lang="en-US" sz="1000" dirty="0" err="1">
                <a:solidFill>
                  <a:schemeClr val="bg1"/>
                </a:solidFill>
              </a:rPr>
              <a:t>Tolpegin</a:t>
            </a:r>
            <a:r>
              <a:rPr lang="en-US" sz="1000" dirty="0">
                <a:solidFill>
                  <a:schemeClr val="bg1"/>
                </a:solidFill>
              </a:rPr>
              <a:t>, et al. “Data Poisoning Attacks Against Federated Learning Systems”, ESORICS, (2020)</a:t>
            </a:r>
          </a:p>
        </p:txBody>
      </p:sp>
      <p:sp>
        <p:nvSpPr>
          <p:cNvPr id="6" name="Google Shape;299;p42">
            <a:extLst>
              <a:ext uri="{FF2B5EF4-FFF2-40B4-BE49-F238E27FC236}">
                <a16:creationId xmlns:a16="http://schemas.microsoft.com/office/drawing/2014/main" id="{B3220353-5FC3-0C3B-F606-63D9FBB0F647}"/>
              </a:ext>
            </a:extLst>
          </p:cNvPr>
          <p:cNvSpPr txBox="1">
            <a:spLocks noGrp="1"/>
          </p:cNvSpPr>
          <p:nvPr/>
        </p:nvSpPr>
        <p:spPr>
          <a:xfrm>
            <a:off x="693759" y="1056290"/>
            <a:ext cx="7291770" cy="9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Is effective to manipulate Recommender Systems</a:t>
            </a:r>
            <a:r>
              <a:rPr lang="en-US" baseline="30000" dirty="0"/>
              <a:t>1</a:t>
            </a:r>
            <a:r>
              <a:rPr lang="en-US" dirty="0"/>
              <a:t>, online learning systems and federated learning systems</a:t>
            </a:r>
            <a:r>
              <a:rPr lang="en-US" baseline="30000" dirty="0"/>
              <a:t>2</a:t>
            </a:r>
            <a:r>
              <a:rPr lang="en-US" dirty="0"/>
              <a:t>.</a:t>
            </a:r>
            <a:endParaRPr lang="en-US" baseline="30000" dirty="0"/>
          </a:p>
          <a:p>
            <a:pPr marL="0" indent="0" algn="l"/>
            <a:endParaRPr lang="en-US" dirty="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23CE204B-81FB-6218-9AF0-4AF4173F9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722" y="1868538"/>
            <a:ext cx="4654555" cy="2218672"/>
          </a:xfrm>
          <a:prstGeom prst="rect">
            <a:avLst/>
          </a:prstGeom>
        </p:spPr>
      </p:pic>
      <p:sp>
        <p:nvSpPr>
          <p:cNvPr id="10" name="CuadroTexto 9" descr="Extracting Training Data from Large Language Models&#10;">
            <a:extLst>
              <a:ext uri="{FF2B5EF4-FFF2-40B4-BE49-F238E27FC236}">
                <a16:creationId xmlns:a16="http://schemas.microsoft.com/office/drawing/2014/main" id="{FB619659-3BB0-3688-6796-E339468DF02E}"/>
              </a:ext>
            </a:extLst>
          </p:cNvPr>
          <p:cNvSpPr txBox="1"/>
          <p:nvPr/>
        </p:nvSpPr>
        <p:spPr>
          <a:xfrm>
            <a:off x="2657051" y="4156514"/>
            <a:ext cx="38298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Miao et al., “Towards Data Poisoning Attacks in Crowd Sensing Systems” (2018)</a:t>
            </a:r>
          </a:p>
        </p:txBody>
      </p:sp>
    </p:spTree>
    <p:extLst>
      <p:ext uri="{BB962C8B-B14F-4D97-AF65-F5344CB8AC3E}">
        <p14:creationId xmlns:p14="http://schemas.microsoft.com/office/powerpoint/2010/main" val="1687601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CC5A2-3D1A-8C22-CD00-62D2B045C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Input, the source of all evil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001EBFA-EFE4-BDEF-942E-512DC0E66C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28</a:t>
            </a:fld>
            <a:endParaRPr lang="es-ES" dirty="0"/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E1683AEA-1371-3EFB-0E52-495DA0E50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0" y="1608159"/>
            <a:ext cx="2776694" cy="2611415"/>
          </a:xfrm>
          <a:prstGeom prst="rect">
            <a:avLst/>
          </a:prstGeom>
        </p:spPr>
      </p:pic>
      <p:pic>
        <p:nvPicPr>
          <p:cNvPr id="7" name="Imagen 6" descr="Interfaz de usuario gráfica, Sitio web&#10;&#10;Descripción generada automáticamente con confianza media">
            <a:extLst>
              <a:ext uri="{FF2B5EF4-FFF2-40B4-BE49-F238E27FC236}">
                <a16:creationId xmlns:a16="http://schemas.microsoft.com/office/drawing/2014/main" id="{64907487-F4C9-70B2-AEC0-2488FDB6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239" y="1999225"/>
            <a:ext cx="2816073" cy="1930290"/>
          </a:xfrm>
          <a:prstGeom prst="rect">
            <a:avLst/>
          </a:prstGeom>
        </p:spPr>
      </p:pic>
      <p:pic>
        <p:nvPicPr>
          <p:cNvPr id="11" name="Imagen 10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6E16D95E-9F2B-3377-0DBC-8FD9A7693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57" y="1572135"/>
            <a:ext cx="2832574" cy="26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72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5;p43">
            <a:extLst>
              <a:ext uri="{FF2B5EF4-FFF2-40B4-BE49-F238E27FC236}">
                <a16:creationId xmlns:a16="http://schemas.microsoft.com/office/drawing/2014/main" id="{6C53B8D3-C4BC-5C20-39C8-90AE824385BD}"/>
              </a:ext>
            </a:extLst>
          </p:cNvPr>
          <p:cNvSpPr txBox="1">
            <a:spLocks noGrp="1"/>
          </p:cNvSpPr>
          <p:nvPr/>
        </p:nvSpPr>
        <p:spPr>
          <a:xfrm>
            <a:off x="720000" y="1730066"/>
            <a:ext cx="7704000" cy="168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Adversarial</a:t>
            </a:r>
            <a:br>
              <a:rPr lang="en" dirty="0"/>
            </a:br>
            <a:r>
              <a:rPr lang="en" b="1" dirty="0"/>
              <a:t>Attacks</a:t>
            </a:r>
            <a:endParaRPr b="1" dirty="0"/>
          </a:p>
        </p:txBody>
      </p:sp>
      <p:sp>
        <p:nvSpPr>
          <p:cNvPr id="9" name="Marcador de número de diapositiva 2">
            <a:extLst>
              <a:ext uri="{FF2B5EF4-FFF2-40B4-BE49-F238E27FC236}">
                <a16:creationId xmlns:a16="http://schemas.microsoft.com/office/drawing/2014/main" id="{44B722EB-2E5B-24A1-CC02-AB6CA5A56BFC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29</a:t>
            </a:fld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E0E0E"/>
              </a:buClr>
              <a:buSzPts val="1100"/>
            </a:pPr>
            <a:r>
              <a:rPr lang="en-US" dirty="0"/>
              <a:t>Manuel Pasieka</a:t>
            </a:r>
          </a:p>
        </p:txBody>
      </p:sp>
      <p:sp>
        <p:nvSpPr>
          <p:cNvPr id="272" name="Google Shape;272;p40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00000"/>
              </a:lnSpc>
              <a:buClr>
                <a:schemeClr val="bg1"/>
              </a:buClr>
              <a:buSzPts val="1100"/>
              <a:buFontTx/>
              <a:buChar char="-"/>
            </a:pPr>
            <a:r>
              <a:rPr lang="en-US" dirty="0"/>
              <a:t>AI Consultant – </a:t>
            </a:r>
            <a:r>
              <a:rPr lang="en-US" sz="1400" dirty="0"/>
              <a:t>“</a:t>
            </a:r>
            <a:r>
              <a:rPr lang="en-US" sz="1400" i="1" dirty="0"/>
              <a:t>Leverage the power of machine learning for your business</a:t>
            </a:r>
            <a:r>
              <a:rPr lang="en-US" sz="1400" dirty="0"/>
              <a:t>”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Tx/>
              <a:buChar char="-"/>
            </a:pPr>
            <a:r>
              <a:rPr lang="en-US" dirty="0"/>
              <a:t>Host of the Austrian AI Podcast</a:t>
            </a:r>
          </a:p>
        </p:txBody>
      </p:sp>
      <p:pic>
        <p:nvPicPr>
          <p:cNvPr id="3" name="Imagen 2" descr="Un hombre con lentes y traje&#10;&#10;Descripción generada automáticamente">
            <a:extLst>
              <a:ext uri="{FF2B5EF4-FFF2-40B4-BE49-F238E27FC236}">
                <a16:creationId xmlns:a16="http://schemas.microsoft.com/office/drawing/2014/main" id="{C001D4C1-CFD4-41BF-2925-3251223C9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426" y="2074763"/>
            <a:ext cx="2588454" cy="2588454"/>
          </a:xfrm>
          <a:prstGeom prst="ellipse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B48364B-24FD-4683-7E7E-3D69FFA4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>
                <a:solidFill>
                  <a:schemeClr val="bg1"/>
                </a:solidFill>
              </a:rPr>
              <a:t>3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A4D4EC-420F-EDDA-C904-38E4B13AE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125" y="234131"/>
            <a:ext cx="914400" cy="914400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748D5F70-FBA1-C292-69F8-67CACE542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913" y="2074763"/>
            <a:ext cx="2588454" cy="25884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26406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A5EB6276-685E-A48D-4745-6E2A43AD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19" y="1017725"/>
            <a:ext cx="6241961" cy="3880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Attacks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30</a:t>
            </a:fld>
            <a:endParaRPr lang="es-ES" dirty="0"/>
          </a:p>
        </p:txBody>
      </p:sp>
      <p:sp>
        <p:nvSpPr>
          <p:cNvPr id="8" name="Forma libre 7">
            <a:extLst>
              <a:ext uri="{FF2B5EF4-FFF2-40B4-BE49-F238E27FC236}">
                <a16:creationId xmlns:a16="http://schemas.microsoft.com/office/drawing/2014/main" id="{28AC77CA-9A9A-7D40-8D53-41793903A50B}"/>
              </a:ext>
            </a:extLst>
          </p:cNvPr>
          <p:cNvSpPr/>
          <p:nvPr/>
        </p:nvSpPr>
        <p:spPr>
          <a:xfrm>
            <a:off x="1451019" y="1017725"/>
            <a:ext cx="6241961" cy="3880800"/>
          </a:xfrm>
          <a:custGeom>
            <a:avLst/>
            <a:gdLst>
              <a:gd name="connsiteX0" fmla="*/ 4154500 w 6241961"/>
              <a:gd name="connsiteY0" fmla="*/ 301322 h 3880800"/>
              <a:gd name="connsiteX1" fmla="*/ 3613163 w 6241961"/>
              <a:gd name="connsiteY1" fmla="*/ 636285 h 3880800"/>
              <a:gd name="connsiteX2" fmla="*/ 4154500 w 6241961"/>
              <a:gd name="connsiteY2" fmla="*/ 971248 h 3880800"/>
              <a:gd name="connsiteX3" fmla="*/ 4695837 w 6241961"/>
              <a:gd name="connsiteY3" fmla="*/ 636285 h 3880800"/>
              <a:gd name="connsiteX4" fmla="*/ 4154500 w 6241961"/>
              <a:gd name="connsiteY4" fmla="*/ 301322 h 3880800"/>
              <a:gd name="connsiteX5" fmla="*/ 0 w 6241961"/>
              <a:gd name="connsiteY5" fmla="*/ 0 h 3880800"/>
              <a:gd name="connsiteX6" fmla="*/ 6241961 w 6241961"/>
              <a:gd name="connsiteY6" fmla="*/ 0 h 3880800"/>
              <a:gd name="connsiteX7" fmla="*/ 6241961 w 6241961"/>
              <a:gd name="connsiteY7" fmla="*/ 3880800 h 3880800"/>
              <a:gd name="connsiteX8" fmla="*/ 0 w 6241961"/>
              <a:gd name="connsiteY8" fmla="*/ 3880800 h 38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1961" h="3880800">
                <a:moveTo>
                  <a:pt x="4154500" y="301322"/>
                </a:moveTo>
                <a:cubicBezTo>
                  <a:pt x="3855528" y="301322"/>
                  <a:pt x="3613163" y="451290"/>
                  <a:pt x="3613163" y="636285"/>
                </a:cubicBezTo>
                <a:cubicBezTo>
                  <a:pt x="3613163" y="821280"/>
                  <a:pt x="3855528" y="971248"/>
                  <a:pt x="4154500" y="971248"/>
                </a:cubicBezTo>
                <a:cubicBezTo>
                  <a:pt x="4453472" y="971248"/>
                  <a:pt x="4695837" y="821280"/>
                  <a:pt x="4695837" y="636285"/>
                </a:cubicBezTo>
                <a:cubicBezTo>
                  <a:pt x="4695837" y="451290"/>
                  <a:pt x="4453472" y="301322"/>
                  <a:pt x="4154500" y="301322"/>
                </a:cubicBezTo>
                <a:close/>
                <a:moveTo>
                  <a:pt x="0" y="0"/>
                </a:moveTo>
                <a:lnTo>
                  <a:pt x="6241961" y="0"/>
                </a:lnTo>
                <a:lnTo>
                  <a:pt x="6241961" y="3880800"/>
                </a:lnTo>
                <a:lnTo>
                  <a:pt x="0" y="3880800"/>
                </a:lnTo>
                <a:close/>
              </a:path>
            </a:pathLst>
          </a:custGeom>
          <a:solidFill>
            <a:schemeClr val="accent1">
              <a:alpha val="511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710322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C222B-7EEA-2721-5604-7F395F5E7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74" y="413320"/>
            <a:ext cx="7726800" cy="572700"/>
          </a:xfrm>
        </p:spPr>
        <p:txBody>
          <a:bodyPr/>
          <a:lstStyle/>
          <a:p>
            <a:r>
              <a:rPr lang="en-US" dirty="0"/>
              <a:t>Adversarial Attack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60B137-8154-A9C2-EB39-99628A04FE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31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373538-E050-4A6A-3A18-18A4642A6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076" y="2702547"/>
            <a:ext cx="4827423" cy="1672869"/>
          </a:xfrm>
          <a:prstGeom prst="rect">
            <a:avLst/>
          </a:prstGeom>
        </p:spPr>
      </p:pic>
      <p:sp>
        <p:nvSpPr>
          <p:cNvPr id="5" name="CuadroTexto 4" descr="Extracting Training Data from Large Language Models&#10;">
            <a:extLst>
              <a:ext uri="{FF2B5EF4-FFF2-40B4-BE49-F238E27FC236}">
                <a16:creationId xmlns:a16="http://schemas.microsoft.com/office/drawing/2014/main" id="{D0683001-0FFB-54D8-589E-2433255E75BF}"/>
              </a:ext>
            </a:extLst>
          </p:cNvPr>
          <p:cNvSpPr txBox="1"/>
          <p:nvPr/>
        </p:nvSpPr>
        <p:spPr>
          <a:xfrm>
            <a:off x="3889375" y="4362375"/>
            <a:ext cx="51339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Papernot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“Distillation as a Defense to Adversarial Perturbations against Deep Neural Networks” (2016)</a:t>
            </a:r>
          </a:p>
        </p:txBody>
      </p:sp>
      <p:pic>
        <p:nvPicPr>
          <p:cNvPr id="7" name="Imagen 6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58387DC8-A894-7ECB-0C5F-52492645F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919" y="957485"/>
            <a:ext cx="3680580" cy="1423763"/>
          </a:xfrm>
          <a:prstGeom prst="rect">
            <a:avLst/>
          </a:prstGeom>
        </p:spPr>
      </p:pic>
      <p:sp>
        <p:nvSpPr>
          <p:cNvPr id="8" name="CuadroTexto 7" descr="Extracting Training Data from Large Language Models&#10;">
            <a:extLst>
              <a:ext uri="{FF2B5EF4-FFF2-40B4-BE49-F238E27FC236}">
                <a16:creationId xmlns:a16="http://schemas.microsoft.com/office/drawing/2014/main" id="{580367E5-D974-D5C8-A982-6FE9CC9D93F8}"/>
              </a:ext>
            </a:extLst>
          </p:cNvPr>
          <p:cNvSpPr txBox="1"/>
          <p:nvPr/>
        </p:nvSpPr>
        <p:spPr>
          <a:xfrm>
            <a:off x="5145919" y="2400166"/>
            <a:ext cx="3680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Goodfellow et al., “Explaining and harnessing adversarial examples” (2014)</a:t>
            </a:r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0260AF02-0685-3FD2-EEE2-67C7CF3B238E}"/>
              </a:ext>
            </a:extLst>
          </p:cNvPr>
          <p:cNvSpPr txBox="1">
            <a:spLocks noGrp="1"/>
          </p:cNvSpPr>
          <p:nvPr/>
        </p:nvSpPr>
        <p:spPr>
          <a:xfrm>
            <a:off x="434250" y="1032106"/>
            <a:ext cx="4225931" cy="355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Usage of specially crafted input data to force a model output.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Can be targeted (specific output class) or Indiscriminate (anything but the original class).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Adversarial Examples can be transferred</a:t>
            </a:r>
          </a:p>
          <a:p>
            <a:pPr marL="0" indent="0" algn="l"/>
            <a:r>
              <a:rPr lang="en-US" dirty="0"/>
              <a:t>between models because of ”non-robust features”</a:t>
            </a:r>
            <a:r>
              <a:rPr lang="en-US" baseline="30000" dirty="0"/>
              <a:t>1,2 </a:t>
            </a:r>
            <a:r>
              <a:rPr lang="en-US" dirty="0"/>
              <a:t>making them one of the most effective attack.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They expand beyond the image domain</a:t>
            </a:r>
          </a:p>
          <a:p>
            <a:pPr marL="0" indent="0" algn="l"/>
            <a:r>
              <a:rPr lang="en-US" dirty="0"/>
              <a:t>and into the physical world.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F22C5EB-D49A-3465-5B88-08B1600AD725}"/>
              </a:ext>
            </a:extLst>
          </p:cNvPr>
          <p:cNvSpPr txBox="1"/>
          <p:nvPr/>
        </p:nvSpPr>
        <p:spPr>
          <a:xfrm>
            <a:off x="735424" y="4725876"/>
            <a:ext cx="7144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Ilyas, et al. "Adversarial Examples are not Bugs, they are Features" , </a:t>
            </a:r>
            <a:r>
              <a:rPr lang="en-US" sz="1000" dirty="0" err="1">
                <a:solidFill>
                  <a:schemeClr val="bg1"/>
                </a:solidFill>
              </a:rPr>
              <a:t>NeurIPS</a:t>
            </a:r>
            <a:r>
              <a:rPr lang="en-US" sz="1000" i="1" dirty="0">
                <a:solidFill>
                  <a:schemeClr val="bg1"/>
                </a:solidFill>
              </a:rPr>
              <a:t>, </a:t>
            </a:r>
            <a:r>
              <a:rPr lang="en-US" sz="1000" dirty="0">
                <a:solidFill>
                  <a:schemeClr val="bg1"/>
                </a:solidFill>
              </a:rPr>
              <a:t>(2019).</a:t>
            </a:r>
          </a:p>
          <a:p>
            <a:r>
              <a:rPr lang="en-US" sz="1000" dirty="0">
                <a:solidFill>
                  <a:schemeClr val="bg1"/>
                </a:solidFill>
              </a:rPr>
              <a:t>2. </a:t>
            </a:r>
            <a:r>
              <a:rPr lang="en-US" sz="1000" dirty="0" err="1">
                <a:solidFill>
                  <a:schemeClr val="bg1"/>
                </a:solidFill>
              </a:rPr>
              <a:t>Waseda</a:t>
            </a:r>
            <a:r>
              <a:rPr lang="en-US" sz="1000" dirty="0">
                <a:solidFill>
                  <a:schemeClr val="bg1"/>
                </a:solidFill>
              </a:rPr>
              <a:t> et al. “Closer look at the transferability of adversarial examples: how they fool different models differently”, (2021)</a:t>
            </a:r>
          </a:p>
        </p:txBody>
      </p:sp>
    </p:spTree>
    <p:extLst>
      <p:ext uri="{BB962C8B-B14F-4D97-AF65-F5344CB8AC3E}">
        <p14:creationId xmlns:p14="http://schemas.microsoft.com/office/powerpoint/2010/main" val="1439123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C222B-7EEA-2721-5604-7F395F5E7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74" y="413320"/>
            <a:ext cx="7726800" cy="572700"/>
          </a:xfrm>
        </p:spPr>
        <p:txBody>
          <a:bodyPr/>
          <a:lstStyle/>
          <a:p>
            <a:r>
              <a:rPr lang="en-US" dirty="0"/>
              <a:t>Adversarial Attack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60B137-8154-A9C2-EB39-99628A04FE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32</a:t>
            </a:fld>
            <a:endParaRPr lang="es-ES" dirty="0"/>
          </a:p>
        </p:txBody>
      </p:sp>
      <p:pic>
        <p:nvPicPr>
          <p:cNvPr id="7" name="Imagen 6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58387DC8-A894-7ECB-0C5F-52492645F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05" y="2232788"/>
            <a:ext cx="4986338" cy="1928871"/>
          </a:xfrm>
          <a:prstGeom prst="rect">
            <a:avLst/>
          </a:prstGeom>
        </p:spPr>
      </p:pic>
      <p:sp>
        <p:nvSpPr>
          <p:cNvPr id="8" name="CuadroTexto 7" descr="Extracting Training Data from Large Language Models&#10;">
            <a:extLst>
              <a:ext uri="{FF2B5EF4-FFF2-40B4-BE49-F238E27FC236}">
                <a16:creationId xmlns:a16="http://schemas.microsoft.com/office/drawing/2014/main" id="{580367E5-D974-D5C8-A982-6FE9CC9D93F8}"/>
              </a:ext>
            </a:extLst>
          </p:cNvPr>
          <p:cNvSpPr txBox="1"/>
          <p:nvPr/>
        </p:nvSpPr>
        <p:spPr>
          <a:xfrm>
            <a:off x="2731710" y="4230180"/>
            <a:ext cx="3680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Goodfellow et al., “Explaining and harnessing adversarial examples” (2014)</a:t>
            </a:r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0260AF02-0685-3FD2-EEE2-67C7CF3B238E}"/>
              </a:ext>
            </a:extLst>
          </p:cNvPr>
          <p:cNvSpPr txBox="1">
            <a:spLocks noGrp="1"/>
          </p:cNvSpPr>
          <p:nvPr/>
        </p:nvSpPr>
        <p:spPr>
          <a:xfrm>
            <a:off x="434250" y="1032106"/>
            <a:ext cx="6716644" cy="125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Use of specially crafted input data to force a model output.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Can be targeted (specific output class) or Indiscriminate (anything but the original class – Evasion attack).</a:t>
            </a:r>
          </a:p>
          <a:p>
            <a:pPr marL="0" indent="0"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687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C222B-7EEA-2721-5604-7F395F5E7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74" y="413320"/>
            <a:ext cx="7726800" cy="572700"/>
          </a:xfrm>
        </p:spPr>
        <p:txBody>
          <a:bodyPr/>
          <a:lstStyle/>
          <a:p>
            <a:r>
              <a:rPr lang="en-US" dirty="0"/>
              <a:t>Adversarial Attack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60B137-8154-A9C2-EB39-99628A04FE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33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373538-E050-4A6A-3A18-18A4642A6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337" y="1997194"/>
            <a:ext cx="5954713" cy="2063514"/>
          </a:xfrm>
          <a:prstGeom prst="rect">
            <a:avLst/>
          </a:prstGeom>
        </p:spPr>
      </p:pic>
      <p:sp>
        <p:nvSpPr>
          <p:cNvPr id="5" name="CuadroTexto 4" descr="Extracting Training Data from Large Language Models&#10;">
            <a:extLst>
              <a:ext uri="{FF2B5EF4-FFF2-40B4-BE49-F238E27FC236}">
                <a16:creationId xmlns:a16="http://schemas.microsoft.com/office/drawing/2014/main" id="{D0683001-0FFB-54D8-589E-2433255E75BF}"/>
              </a:ext>
            </a:extLst>
          </p:cNvPr>
          <p:cNvSpPr txBox="1"/>
          <p:nvPr/>
        </p:nvSpPr>
        <p:spPr>
          <a:xfrm>
            <a:off x="1632778" y="4111394"/>
            <a:ext cx="51339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Papernot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“Distillation as a Defense to Adversarial Perturbations against Deep Neural Networks” (2016)</a:t>
            </a:r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0260AF02-0685-3FD2-EEE2-67C7CF3B238E}"/>
              </a:ext>
            </a:extLst>
          </p:cNvPr>
          <p:cNvSpPr txBox="1">
            <a:spLocks noGrp="1"/>
          </p:cNvSpPr>
          <p:nvPr/>
        </p:nvSpPr>
        <p:spPr>
          <a:xfrm>
            <a:off x="434250" y="1032106"/>
            <a:ext cx="7531031" cy="108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Adversarial Examples can be transferred between models because</a:t>
            </a:r>
          </a:p>
          <a:p>
            <a:pPr marL="0" indent="0" algn="l"/>
            <a:r>
              <a:rPr lang="en-US" dirty="0"/>
              <a:t>of ”non-robust features”</a:t>
            </a:r>
            <a:r>
              <a:rPr lang="en-US" baseline="30000" dirty="0"/>
              <a:t>1,2 </a:t>
            </a:r>
            <a:r>
              <a:rPr lang="en-US" dirty="0"/>
              <a:t>making them one of the most effective attack.</a:t>
            </a:r>
          </a:p>
          <a:p>
            <a:pPr marL="0" indent="0" algn="l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F22C5EB-D49A-3465-5B88-08B1600AD725}"/>
              </a:ext>
            </a:extLst>
          </p:cNvPr>
          <p:cNvSpPr txBox="1"/>
          <p:nvPr/>
        </p:nvSpPr>
        <p:spPr>
          <a:xfrm>
            <a:off x="735424" y="4725876"/>
            <a:ext cx="7144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Ilyas, et al. "Adversarial Examples are not Bugs, they are Features" , </a:t>
            </a:r>
            <a:r>
              <a:rPr lang="en-US" sz="1000" dirty="0" err="1">
                <a:solidFill>
                  <a:schemeClr val="bg1"/>
                </a:solidFill>
              </a:rPr>
              <a:t>NeurIPS</a:t>
            </a:r>
            <a:r>
              <a:rPr lang="en-US" sz="1000" i="1" dirty="0">
                <a:solidFill>
                  <a:schemeClr val="bg1"/>
                </a:solidFill>
              </a:rPr>
              <a:t>, </a:t>
            </a:r>
            <a:r>
              <a:rPr lang="en-US" sz="1000" dirty="0">
                <a:solidFill>
                  <a:schemeClr val="bg1"/>
                </a:solidFill>
              </a:rPr>
              <a:t>(2019).</a:t>
            </a:r>
          </a:p>
          <a:p>
            <a:r>
              <a:rPr lang="en-US" sz="1000" dirty="0">
                <a:solidFill>
                  <a:schemeClr val="bg1"/>
                </a:solidFill>
              </a:rPr>
              <a:t>2. </a:t>
            </a:r>
            <a:r>
              <a:rPr lang="en-US" sz="1000" dirty="0" err="1">
                <a:solidFill>
                  <a:schemeClr val="bg1"/>
                </a:solidFill>
              </a:rPr>
              <a:t>Waseda</a:t>
            </a:r>
            <a:r>
              <a:rPr lang="en-US" sz="1000" dirty="0">
                <a:solidFill>
                  <a:schemeClr val="bg1"/>
                </a:solidFill>
              </a:rPr>
              <a:t> et al. “Closer look at the transferability of adversarial examples: how they fool different models differently”, (2021)</a:t>
            </a:r>
          </a:p>
        </p:txBody>
      </p:sp>
    </p:spTree>
    <p:extLst>
      <p:ext uri="{BB962C8B-B14F-4D97-AF65-F5344CB8AC3E}">
        <p14:creationId xmlns:p14="http://schemas.microsoft.com/office/powerpoint/2010/main" val="1981932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C222B-7EEA-2721-5604-7F395F5E7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74" y="413320"/>
            <a:ext cx="7726800" cy="572700"/>
          </a:xfrm>
        </p:spPr>
        <p:txBody>
          <a:bodyPr/>
          <a:lstStyle/>
          <a:p>
            <a:r>
              <a:rPr lang="en-US" dirty="0"/>
              <a:t>Beyond the digital image domain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60B137-8154-A9C2-EB39-99628A04FE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34</a:t>
            </a:fld>
            <a:endParaRPr lang="es-ES" dirty="0"/>
          </a:p>
        </p:txBody>
      </p:sp>
      <p:sp>
        <p:nvSpPr>
          <p:cNvPr id="5" name="CuadroTexto 4" descr="Extracting Training Data from Large Language Models&#10;">
            <a:extLst>
              <a:ext uri="{FF2B5EF4-FFF2-40B4-BE49-F238E27FC236}">
                <a16:creationId xmlns:a16="http://schemas.microsoft.com/office/drawing/2014/main" id="{D0683001-0FFB-54D8-589E-2433255E75BF}"/>
              </a:ext>
            </a:extLst>
          </p:cNvPr>
          <p:cNvSpPr txBox="1"/>
          <p:nvPr/>
        </p:nvSpPr>
        <p:spPr>
          <a:xfrm>
            <a:off x="159900" y="4321446"/>
            <a:ext cx="2616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Thys et al., “Fooling automated surveillance cameras:</a:t>
            </a:r>
          </a:p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adversarial patches to attack person detection” (2019)</a:t>
            </a:r>
          </a:p>
        </p:txBody>
      </p:sp>
      <p:sp>
        <p:nvSpPr>
          <p:cNvPr id="8" name="CuadroTexto 7" descr="Extracting Training Data from Large Language Models&#10;">
            <a:extLst>
              <a:ext uri="{FF2B5EF4-FFF2-40B4-BE49-F238E27FC236}">
                <a16:creationId xmlns:a16="http://schemas.microsoft.com/office/drawing/2014/main" id="{580367E5-D974-D5C8-A982-6FE9CC9D93F8}"/>
              </a:ext>
            </a:extLst>
          </p:cNvPr>
          <p:cNvSpPr txBox="1"/>
          <p:nvPr/>
        </p:nvSpPr>
        <p:spPr>
          <a:xfrm>
            <a:off x="232769" y="2554085"/>
            <a:ext cx="2825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Carlini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“Audio Adversarial Examples: Targeted Attacks on Speech-to-Text” (2018)</a:t>
            </a:r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2CA7C226-D595-58BB-149C-D7B074DE8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96" y="989697"/>
            <a:ext cx="2111377" cy="1564388"/>
          </a:xfrm>
          <a:prstGeom prst="rect">
            <a:avLst/>
          </a:prstGeom>
        </p:spPr>
      </p:pic>
      <p:pic>
        <p:nvPicPr>
          <p:cNvPr id="12" name="Imagen 11" descr="Grupo de personas posando delante de una pared&#10;&#10;Descripción generada automáticamente con confianza baja">
            <a:extLst>
              <a:ext uri="{FF2B5EF4-FFF2-40B4-BE49-F238E27FC236}">
                <a16:creationId xmlns:a16="http://schemas.microsoft.com/office/drawing/2014/main" id="{A35EC492-3E2F-3ACF-2E83-67CB7018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00" y="2951114"/>
            <a:ext cx="1908175" cy="140124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646469F-83AF-CD0E-7BFF-71FAF6B05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122" y="1481359"/>
            <a:ext cx="2782276" cy="2426614"/>
          </a:xfrm>
          <a:prstGeom prst="rect">
            <a:avLst/>
          </a:prstGeom>
        </p:spPr>
      </p:pic>
      <p:pic>
        <p:nvPicPr>
          <p:cNvPr id="15" name="Imagen 14" descr="Una foto de un grupo de personas posando&#10;&#10;Descripción generada automáticamente">
            <a:extLst>
              <a:ext uri="{FF2B5EF4-FFF2-40B4-BE49-F238E27FC236}">
                <a16:creationId xmlns:a16="http://schemas.microsoft.com/office/drawing/2014/main" id="{BCDE3C14-D7E7-BF97-5B03-3593626EF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1454" y="3115748"/>
            <a:ext cx="2941091" cy="1164182"/>
          </a:xfrm>
          <a:prstGeom prst="rect">
            <a:avLst/>
          </a:prstGeom>
        </p:spPr>
      </p:pic>
      <p:sp>
        <p:nvSpPr>
          <p:cNvPr id="18" name="CuadroTexto 17" descr="Extracting Training Data from Large Language Models&#10;">
            <a:extLst>
              <a:ext uri="{FF2B5EF4-FFF2-40B4-BE49-F238E27FC236}">
                <a16:creationId xmlns:a16="http://schemas.microsoft.com/office/drawing/2014/main" id="{7BD7A0D3-EFD2-8A66-7F02-69C0E425FA00}"/>
              </a:ext>
            </a:extLst>
          </p:cNvPr>
          <p:cNvSpPr txBox="1"/>
          <p:nvPr/>
        </p:nvSpPr>
        <p:spPr>
          <a:xfrm>
            <a:off x="2807850" y="4352355"/>
            <a:ext cx="3922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Sharif et al., “Accessorize to a Crime: Real and Stealthy Attacks on State-of-the-Art Face Recognition” (2016)</a:t>
            </a:r>
          </a:p>
        </p:txBody>
      </p:sp>
      <p:pic>
        <p:nvPicPr>
          <p:cNvPr id="21" name="Imagen 20" descr="Una señal de alto&#10;&#10;Descripción generada automáticamente con confianza media">
            <a:extLst>
              <a:ext uri="{FF2B5EF4-FFF2-40B4-BE49-F238E27FC236}">
                <a16:creationId xmlns:a16="http://schemas.microsoft.com/office/drawing/2014/main" id="{9C15ABD7-9CBB-5E80-D30A-4B0E74F25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5193" y="1590260"/>
            <a:ext cx="3035003" cy="851282"/>
          </a:xfrm>
          <a:prstGeom prst="rect">
            <a:avLst/>
          </a:prstGeom>
        </p:spPr>
      </p:pic>
      <p:sp>
        <p:nvSpPr>
          <p:cNvPr id="23" name="CuadroTexto 22" descr="Extracting Training Data from Large Language Models&#10;">
            <a:extLst>
              <a:ext uri="{FF2B5EF4-FFF2-40B4-BE49-F238E27FC236}">
                <a16:creationId xmlns:a16="http://schemas.microsoft.com/office/drawing/2014/main" id="{41620F4B-ED9C-283A-5556-A08F60EBEB63}"/>
              </a:ext>
            </a:extLst>
          </p:cNvPr>
          <p:cNvSpPr txBox="1"/>
          <p:nvPr/>
        </p:nvSpPr>
        <p:spPr>
          <a:xfrm>
            <a:off x="2956074" y="2474945"/>
            <a:ext cx="3922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Eykhol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“Robust Physical-World Attacks on Deep Learning Visual Classification” (2018)</a:t>
            </a:r>
          </a:p>
        </p:txBody>
      </p:sp>
      <p:sp>
        <p:nvSpPr>
          <p:cNvPr id="25" name="CuadroTexto 24" descr="Extracting Training Data from Large Language Models&#10;">
            <a:extLst>
              <a:ext uri="{FF2B5EF4-FFF2-40B4-BE49-F238E27FC236}">
                <a16:creationId xmlns:a16="http://schemas.microsoft.com/office/drawing/2014/main" id="{3F45CE81-8393-475F-42B8-B5F540E2D910}"/>
              </a:ext>
            </a:extLst>
          </p:cNvPr>
          <p:cNvSpPr txBox="1"/>
          <p:nvPr/>
        </p:nvSpPr>
        <p:spPr>
          <a:xfrm>
            <a:off x="6231528" y="3941376"/>
            <a:ext cx="2912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Wallace et al., “Imitation Attacks and Defenses for Black-box Machine Translation Systems” (2021)</a:t>
            </a:r>
          </a:p>
        </p:txBody>
      </p:sp>
    </p:spTree>
    <p:extLst>
      <p:ext uri="{BB962C8B-B14F-4D97-AF65-F5344CB8AC3E}">
        <p14:creationId xmlns:p14="http://schemas.microsoft.com/office/powerpoint/2010/main" val="361578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5;p43">
            <a:extLst>
              <a:ext uri="{FF2B5EF4-FFF2-40B4-BE49-F238E27FC236}">
                <a16:creationId xmlns:a16="http://schemas.microsoft.com/office/drawing/2014/main" id="{044A4681-BF72-7595-741A-99B93E63C9F5}"/>
              </a:ext>
            </a:extLst>
          </p:cNvPr>
          <p:cNvSpPr txBox="1">
            <a:spLocks noGrp="1"/>
          </p:cNvSpPr>
          <p:nvPr/>
        </p:nvSpPr>
        <p:spPr>
          <a:xfrm>
            <a:off x="720000" y="1730066"/>
            <a:ext cx="7704000" cy="168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Backdoor</a:t>
            </a:r>
            <a:br>
              <a:rPr lang="en" dirty="0"/>
            </a:br>
            <a:r>
              <a:rPr lang="en" b="1" dirty="0"/>
              <a:t>Attacks</a:t>
            </a:r>
            <a:endParaRPr b="1" dirty="0"/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17DEB8EA-78EA-1A17-A462-814D15C656F3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35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942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A5EB6276-685E-A48D-4745-6E2A43AD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19" y="1017725"/>
            <a:ext cx="6241961" cy="3880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 Attacks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36</a:t>
            </a:fld>
            <a:endParaRPr lang="es-ES" dirty="0"/>
          </a:p>
        </p:txBody>
      </p:sp>
      <p:sp>
        <p:nvSpPr>
          <p:cNvPr id="8" name="Forma libre 7">
            <a:extLst>
              <a:ext uri="{FF2B5EF4-FFF2-40B4-BE49-F238E27FC236}">
                <a16:creationId xmlns:a16="http://schemas.microsoft.com/office/drawing/2014/main" id="{DCEAFEC4-ABEF-339F-30D1-E89CD839EB2C}"/>
              </a:ext>
            </a:extLst>
          </p:cNvPr>
          <p:cNvSpPr/>
          <p:nvPr/>
        </p:nvSpPr>
        <p:spPr>
          <a:xfrm>
            <a:off x="1451019" y="1017725"/>
            <a:ext cx="6241961" cy="3880800"/>
          </a:xfrm>
          <a:custGeom>
            <a:avLst/>
            <a:gdLst>
              <a:gd name="connsiteX0" fmla="*/ 2497370 w 6241961"/>
              <a:gd name="connsiteY0" fmla="*/ 311832 h 3880800"/>
              <a:gd name="connsiteX1" fmla="*/ 1956033 w 6241961"/>
              <a:gd name="connsiteY1" fmla="*/ 646795 h 3880800"/>
              <a:gd name="connsiteX2" fmla="*/ 2497370 w 6241961"/>
              <a:gd name="connsiteY2" fmla="*/ 981758 h 3880800"/>
              <a:gd name="connsiteX3" fmla="*/ 3038707 w 6241961"/>
              <a:gd name="connsiteY3" fmla="*/ 646795 h 3880800"/>
              <a:gd name="connsiteX4" fmla="*/ 2497370 w 6241961"/>
              <a:gd name="connsiteY4" fmla="*/ 311832 h 3880800"/>
              <a:gd name="connsiteX5" fmla="*/ 0 w 6241961"/>
              <a:gd name="connsiteY5" fmla="*/ 0 h 3880800"/>
              <a:gd name="connsiteX6" fmla="*/ 6241961 w 6241961"/>
              <a:gd name="connsiteY6" fmla="*/ 0 h 3880800"/>
              <a:gd name="connsiteX7" fmla="*/ 6241961 w 6241961"/>
              <a:gd name="connsiteY7" fmla="*/ 3880800 h 3880800"/>
              <a:gd name="connsiteX8" fmla="*/ 0 w 6241961"/>
              <a:gd name="connsiteY8" fmla="*/ 3880800 h 38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1961" h="3880800">
                <a:moveTo>
                  <a:pt x="2497370" y="311832"/>
                </a:moveTo>
                <a:cubicBezTo>
                  <a:pt x="2198398" y="311832"/>
                  <a:pt x="1956033" y="461800"/>
                  <a:pt x="1956033" y="646795"/>
                </a:cubicBezTo>
                <a:cubicBezTo>
                  <a:pt x="1956033" y="831790"/>
                  <a:pt x="2198398" y="981758"/>
                  <a:pt x="2497370" y="981758"/>
                </a:cubicBezTo>
                <a:cubicBezTo>
                  <a:pt x="2796342" y="981758"/>
                  <a:pt x="3038707" y="831790"/>
                  <a:pt x="3038707" y="646795"/>
                </a:cubicBezTo>
                <a:cubicBezTo>
                  <a:pt x="3038707" y="461800"/>
                  <a:pt x="2796342" y="311832"/>
                  <a:pt x="2497370" y="311832"/>
                </a:cubicBezTo>
                <a:close/>
                <a:moveTo>
                  <a:pt x="0" y="0"/>
                </a:moveTo>
                <a:lnTo>
                  <a:pt x="6241961" y="0"/>
                </a:lnTo>
                <a:lnTo>
                  <a:pt x="6241961" y="3880800"/>
                </a:lnTo>
                <a:lnTo>
                  <a:pt x="0" y="3880800"/>
                </a:lnTo>
                <a:close/>
              </a:path>
            </a:pathLst>
          </a:custGeom>
          <a:solidFill>
            <a:schemeClr val="accent1">
              <a:alpha val="511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702824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D5D23-D94D-CA60-CA32-03E6FF6D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 Attacks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129853-9388-B678-344E-D3FA62F94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37</a:t>
            </a:fld>
            <a:endParaRPr lang="es-ES" dirty="0"/>
          </a:p>
        </p:txBody>
      </p:sp>
      <p:pic>
        <p:nvPicPr>
          <p:cNvPr id="5" name="Imagen 4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2B90910E-C7C6-619F-2DC5-096ECE5E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600" y="3008298"/>
            <a:ext cx="3966150" cy="1497027"/>
          </a:xfrm>
          <a:prstGeom prst="rect">
            <a:avLst/>
          </a:prstGeom>
        </p:spPr>
      </p:pic>
      <p:sp>
        <p:nvSpPr>
          <p:cNvPr id="6" name="CuadroTexto 5" descr="Extracting Training Data from Large Language Models&#10;">
            <a:extLst>
              <a:ext uri="{FF2B5EF4-FFF2-40B4-BE49-F238E27FC236}">
                <a16:creationId xmlns:a16="http://schemas.microsoft.com/office/drawing/2014/main" id="{639A4BD3-D46E-CB0C-8CDE-147FF5903718}"/>
              </a:ext>
            </a:extLst>
          </p:cNvPr>
          <p:cNvSpPr txBox="1"/>
          <p:nvPr/>
        </p:nvSpPr>
        <p:spPr>
          <a:xfrm>
            <a:off x="5375425" y="4505325"/>
            <a:ext cx="26452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Saha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“Hidden Trigger Backdoor Attacks” (2019)</a:t>
            </a: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869FEAB2-BC4C-B2C3-5C91-2D776A89D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600" y="836114"/>
            <a:ext cx="3331150" cy="1744888"/>
          </a:xfrm>
          <a:prstGeom prst="rect">
            <a:avLst/>
          </a:prstGeom>
        </p:spPr>
      </p:pic>
      <p:sp>
        <p:nvSpPr>
          <p:cNvPr id="10" name="Google Shape;299;p42">
            <a:extLst>
              <a:ext uri="{FF2B5EF4-FFF2-40B4-BE49-F238E27FC236}">
                <a16:creationId xmlns:a16="http://schemas.microsoft.com/office/drawing/2014/main" id="{BD570757-62D3-8D78-0F42-A1D4004660F3}"/>
              </a:ext>
            </a:extLst>
          </p:cNvPr>
          <p:cNvSpPr txBox="1">
            <a:spLocks noGrp="1"/>
          </p:cNvSpPr>
          <p:nvPr/>
        </p:nvSpPr>
        <p:spPr>
          <a:xfrm>
            <a:off x="708600" y="1081136"/>
            <a:ext cx="4225931" cy="355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Control of a model output through “trigger patterns” embedded in input data during inference.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Can be ”installed” by either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Manipulation of training process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Crafted training data (data poisoning)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r>
              <a:rPr lang="en-US" dirty="0"/>
              <a:t>A backdoor installed during training is</a:t>
            </a:r>
          </a:p>
          <a:p>
            <a:pPr marL="0" indent="0" algn="l"/>
            <a:r>
              <a:rPr lang="en-US" dirty="0"/>
              <a:t>undetectable</a:t>
            </a:r>
            <a:r>
              <a:rPr lang="en-US" baseline="30000" dirty="0"/>
              <a:t> </a:t>
            </a:r>
            <a:r>
              <a:rPr lang="en-US" dirty="0"/>
              <a:t>and robust to retraining</a:t>
            </a:r>
            <a:r>
              <a:rPr lang="en-US" baseline="30000" dirty="0"/>
              <a:t>1</a:t>
            </a:r>
            <a:r>
              <a:rPr lang="en-US" dirty="0"/>
              <a:t>.</a:t>
            </a:r>
          </a:p>
        </p:txBody>
      </p:sp>
      <p:sp>
        <p:nvSpPr>
          <p:cNvPr id="13" name="CuadroTexto 12" descr="Extracting Training Data from Large Language Models&#10;">
            <a:extLst>
              <a:ext uri="{FF2B5EF4-FFF2-40B4-BE49-F238E27FC236}">
                <a16:creationId xmlns:a16="http://schemas.microsoft.com/office/drawing/2014/main" id="{45D4E526-C7E7-3756-68DF-9EB4100BB230}"/>
              </a:ext>
            </a:extLst>
          </p:cNvPr>
          <p:cNvSpPr txBox="1"/>
          <p:nvPr/>
        </p:nvSpPr>
        <p:spPr>
          <a:xfrm>
            <a:off x="5402015" y="2606333"/>
            <a:ext cx="3331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 et al., “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BadNets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Identifying Vulnerabilities in the Machine Learning Model Supply Chain ” (2019)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A2B5150-A1D0-BABB-EF80-7D79D8AFF85F}"/>
              </a:ext>
            </a:extLst>
          </p:cNvPr>
          <p:cNvSpPr txBox="1"/>
          <p:nvPr/>
        </p:nvSpPr>
        <p:spPr>
          <a:xfrm>
            <a:off x="735424" y="4725876"/>
            <a:ext cx="6048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Goldwasser, et al. "Planting Undetectable Backdoors in Machine Learning Models" , </a:t>
            </a:r>
            <a:r>
              <a:rPr lang="en-US" sz="1000" dirty="0" err="1">
                <a:solidFill>
                  <a:schemeClr val="bg1"/>
                </a:solidFill>
              </a:rPr>
              <a:t>NeurIPS</a:t>
            </a:r>
            <a:r>
              <a:rPr lang="en-US" sz="1000" i="1" dirty="0">
                <a:solidFill>
                  <a:schemeClr val="bg1"/>
                </a:solidFill>
              </a:rPr>
              <a:t>, </a:t>
            </a:r>
            <a:r>
              <a:rPr lang="en-US" sz="1000" dirty="0">
                <a:solidFill>
                  <a:schemeClr val="bg1"/>
                </a:solidFill>
              </a:rPr>
              <a:t>(2022).</a:t>
            </a:r>
          </a:p>
        </p:txBody>
      </p:sp>
    </p:spTree>
    <p:extLst>
      <p:ext uri="{BB962C8B-B14F-4D97-AF65-F5344CB8AC3E}">
        <p14:creationId xmlns:p14="http://schemas.microsoft.com/office/powerpoint/2010/main" val="458854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D5D23-D94D-CA60-CA32-03E6FF6D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Backdoors – Versatile attack mechanism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129853-9388-B678-344E-D3FA62F943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2245" y="4635672"/>
            <a:ext cx="548700" cy="393600"/>
          </a:xfrm>
        </p:spPr>
        <p:txBody>
          <a:bodyPr/>
          <a:lstStyle/>
          <a:p>
            <a:fld id="{00000000-1234-1234-1234-123412341234}" type="slidenum">
              <a:rPr lang="es-ES" smtClean="0"/>
              <a:pPr/>
              <a:t>38</a:t>
            </a:fld>
            <a:endParaRPr lang="es-ES" dirty="0"/>
          </a:p>
        </p:txBody>
      </p:sp>
      <p:sp>
        <p:nvSpPr>
          <p:cNvPr id="6" name="CuadroTexto 5" descr="Extracting Training Data from Large Language Models&#10;">
            <a:extLst>
              <a:ext uri="{FF2B5EF4-FFF2-40B4-BE49-F238E27FC236}">
                <a16:creationId xmlns:a16="http://schemas.microsoft.com/office/drawing/2014/main" id="{639A4BD3-D46E-CB0C-8CDE-147FF5903718}"/>
              </a:ext>
            </a:extLst>
          </p:cNvPr>
          <p:cNvSpPr txBox="1"/>
          <p:nvPr/>
        </p:nvSpPr>
        <p:spPr>
          <a:xfrm>
            <a:off x="1063128" y="4484615"/>
            <a:ext cx="26452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Saha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“Hidden Trigger Backdoor Attacks” (2019)</a:t>
            </a:r>
          </a:p>
        </p:txBody>
      </p:sp>
      <p:sp>
        <p:nvSpPr>
          <p:cNvPr id="13" name="CuadroTexto 12" descr="Extracting Training Data from Large Language Models&#10;">
            <a:extLst>
              <a:ext uri="{FF2B5EF4-FFF2-40B4-BE49-F238E27FC236}">
                <a16:creationId xmlns:a16="http://schemas.microsoft.com/office/drawing/2014/main" id="{45D4E526-C7E7-3756-68DF-9EB4100BB230}"/>
              </a:ext>
            </a:extLst>
          </p:cNvPr>
          <p:cNvSpPr txBox="1"/>
          <p:nvPr/>
        </p:nvSpPr>
        <p:spPr>
          <a:xfrm>
            <a:off x="5013285" y="4476323"/>
            <a:ext cx="3422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Bagdasaryan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“Blind Backdoors in Deep Learning Models” (2021)</a:t>
            </a:r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C3F74DD-B75E-AB3B-9E1F-8427E3BCF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122" y="2736814"/>
            <a:ext cx="3154439" cy="1665287"/>
          </a:xfrm>
          <a:prstGeom prst="rect">
            <a:avLst/>
          </a:prstGeom>
        </p:spPr>
      </p:pic>
      <p:pic>
        <p:nvPicPr>
          <p:cNvPr id="12" name="Imagen 11" descr="Calendario&#10;&#10;Descripción generada automáticamente">
            <a:extLst>
              <a:ext uri="{FF2B5EF4-FFF2-40B4-BE49-F238E27FC236}">
                <a16:creationId xmlns:a16="http://schemas.microsoft.com/office/drawing/2014/main" id="{012FBA86-BD32-B824-9C63-74BBC7AC8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46" y="1112703"/>
            <a:ext cx="2534989" cy="1549889"/>
          </a:xfrm>
          <a:prstGeom prst="rect">
            <a:avLst/>
          </a:prstGeom>
        </p:spPr>
      </p:pic>
      <p:pic>
        <p:nvPicPr>
          <p:cNvPr id="5" name="Imagen 4" descr="Una captura de pantalla de un celular con texto e imágenes&#10;&#10;Descripción generada automáticamente con confianza baja">
            <a:extLst>
              <a:ext uri="{FF2B5EF4-FFF2-40B4-BE49-F238E27FC236}">
                <a16:creationId xmlns:a16="http://schemas.microsoft.com/office/drawing/2014/main" id="{B43837AF-F169-D47F-0F8F-036C56DAE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97" y="1152456"/>
            <a:ext cx="3725343" cy="33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32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D5D23-D94D-CA60-CA32-03E6FF6D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 Attacks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129853-9388-B678-344E-D3FA62F94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39</a:t>
            </a:fld>
            <a:endParaRPr lang="es-ES" dirty="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869FEAB2-BC4C-B2C3-5C91-2D776A89D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267" y="1562566"/>
            <a:ext cx="4472723" cy="2342855"/>
          </a:xfrm>
          <a:prstGeom prst="rect">
            <a:avLst/>
          </a:prstGeom>
        </p:spPr>
      </p:pic>
      <p:sp>
        <p:nvSpPr>
          <p:cNvPr id="10" name="Google Shape;299;p42">
            <a:extLst>
              <a:ext uri="{FF2B5EF4-FFF2-40B4-BE49-F238E27FC236}">
                <a16:creationId xmlns:a16="http://schemas.microsoft.com/office/drawing/2014/main" id="{BD570757-62D3-8D78-0F42-A1D4004660F3}"/>
              </a:ext>
            </a:extLst>
          </p:cNvPr>
          <p:cNvSpPr txBox="1">
            <a:spLocks noGrp="1"/>
          </p:cNvSpPr>
          <p:nvPr/>
        </p:nvSpPr>
        <p:spPr>
          <a:xfrm>
            <a:off x="708600" y="1081136"/>
            <a:ext cx="4225931" cy="355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Control of a model output through “trigger patterns” embedded in input data during inference.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Can be ”installed” by either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Manipulation of training process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Crafted training data (data poisoning)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r>
              <a:rPr lang="en-US" dirty="0"/>
              <a:t>A backdoor installed during training is</a:t>
            </a:r>
          </a:p>
          <a:p>
            <a:pPr marL="0" indent="0" algn="l"/>
            <a:r>
              <a:rPr lang="en-US" dirty="0"/>
              <a:t>undetectable</a:t>
            </a:r>
            <a:r>
              <a:rPr lang="en-US" baseline="30000" dirty="0"/>
              <a:t> </a:t>
            </a:r>
            <a:r>
              <a:rPr lang="en-US" dirty="0"/>
              <a:t>and robust to retraining</a:t>
            </a:r>
            <a:r>
              <a:rPr lang="en-US" baseline="30000" dirty="0"/>
              <a:t>1</a:t>
            </a:r>
            <a:r>
              <a:rPr lang="en-US" dirty="0"/>
              <a:t>.</a:t>
            </a:r>
          </a:p>
        </p:txBody>
      </p:sp>
      <p:sp>
        <p:nvSpPr>
          <p:cNvPr id="13" name="CuadroTexto 12" descr="Extracting Training Data from Large Language Models&#10;">
            <a:extLst>
              <a:ext uri="{FF2B5EF4-FFF2-40B4-BE49-F238E27FC236}">
                <a16:creationId xmlns:a16="http://schemas.microsoft.com/office/drawing/2014/main" id="{45D4E526-C7E7-3756-68DF-9EB4100BB230}"/>
              </a:ext>
            </a:extLst>
          </p:cNvPr>
          <p:cNvSpPr txBox="1"/>
          <p:nvPr/>
        </p:nvSpPr>
        <p:spPr>
          <a:xfrm>
            <a:off x="4290857" y="3968832"/>
            <a:ext cx="47635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 et al., “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BadNets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Identifying Vulnerabilities in the Machine Learning Model Supply Chain ” (2019)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A2B5150-A1D0-BABB-EF80-7D79D8AFF85F}"/>
              </a:ext>
            </a:extLst>
          </p:cNvPr>
          <p:cNvSpPr txBox="1"/>
          <p:nvPr/>
        </p:nvSpPr>
        <p:spPr>
          <a:xfrm>
            <a:off x="735424" y="4725876"/>
            <a:ext cx="6048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Goldwasser, et al. "Planting Undetectable Backdoors in Machine Learning Models" , </a:t>
            </a:r>
            <a:r>
              <a:rPr lang="en-US" sz="1000" dirty="0" err="1">
                <a:solidFill>
                  <a:schemeClr val="bg1"/>
                </a:solidFill>
              </a:rPr>
              <a:t>NeurIPS</a:t>
            </a:r>
            <a:r>
              <a:rPr lang="en-US" sz="1000" i="1" dirty="0">
                <a:solidFill>
                  <a:schemeClr val="bg1"/>
                </a:solidFill>
              </a:rPr>
              <a:t>, </a:t>
            </a:r>
            <a:r>
              <a:rPr lang="en-US" sz="1000" dirty="0">
                <a:solidFill>
                  <a:schemeClr val="bg1"/>
                </a:solidFill>
              </a:rPr>
              <a:t>(2022).</a:t>
            </a:r>
          </a:p>
        </p:txBody>
      </p:sp>
    </p:spTree>
    <p:extLst>
      <p:ext uri="{BB962C8B-B14F-4D97-AF65-F5344CB8AC3E}">
        <p14:creationId xmlns:p14="http://schemas.microsoft.com/office/powerpoint/2010/main" val="350326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277;p41">
            <a:extLst>
              <a:ext uri="{FF2B5EF4-FFF2-40B4-BE49-F238E27FC236}">
                <a16:creationId xmlns:a16="http://schemas.microsoft.com/office/drawing/2014/main" id="{EF884317-D973-E732-3645-964B1A6CEB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24464">
            <a:off x="7768271" y="3335905"/>
            <a:ext cx="1064421" cy="11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1A221F-8AD2-3728-524A-11455FB0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29" y="872492"/>
            <a:ext cx="7726800" cy="572700"/>
          </a:xfrm>
        </p:spPr>
        <p:txBody>
          <a:bodyPr/>
          <a:lstStyle/>
          <a:p>
            <a:r>
              <a:rPr lang="en-US" dirty="0"/>
              <a:t>What do you think of when hearing … 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7F0A59C-F8E6-971F-840C-392919A69B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E229C43-BA53-E38B-E3E7-83885C362F57}"/>
              </a:ext>
            </a:extLst>
          </p:cNvPr>
          <p:cNvSpPr txBox="1"/>
          <p:nvPr/>
        </p:nvSpPr>
        <p:spPr>
          <a:xfrm>
            <a:off x="2568575" y="1676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54EF6CE-7921-7D9D-43DC-2E2BADA5EC6F}"/>
              </a:ext>
            </a:extLst>
          </p:cNvPr>
          <p:cNvSpPr txBox="1">
            <a:spLocks/>
          </p:cNvSpPr>
          <p:nvPr/>
        </p:nvSpPr>
        <p:spPr>
          <a:xfrm>
            <a:off x="708600" y="2292503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algn="ctr"/>
            <a:r>
              <a:rPr lang="en-US" dirty="0"/>
              <a:t>Cyber security +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88260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D5D23-D94D-CA60-CA32-03E6FF6D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 Attacks – Data Poisoning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129853-9388-B678-344E-D3FA62F94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40</a:t>
            </a:fld>
            <a:endParaRPr lang="es-ES" dirty="0"/>
          </a:p>
        </p:txBody>
      </p:sp>
      <p:pic>
        <p:nvPicPr>
          <p:cNvPr id="5" name="Imagen 4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2B90910E-C7C6-619F-2DC5-096ECE5E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25" y="2089135"/>
            <a:ext cx="4458235" cy="1682765"/>
          </a:xfrm>
          <a:prstGeom prst="rect">
            <a:avLst/>
          </a:prstGeom>
        </p:spPr>
      </p:pic>
      <p:sp>
        <p:nvSpPr>
          <p:cNvPr id="6" name="CuadroTexto 5" descr="Extracting Training Data from Large Language Models&#10;">
            <a:extLst>
              <a:ext uri="{FF2B5EF4-FFF2-40B4-BE49-F238E27FC236}">
                <a16:creationId xmlns:a16="http://schemas.microsoft.com/office/drawing/2014/main" id="{639A4BD3-D46E-CB0C-8CDE-147FF5903718}"/>
              </a:ext>
            </a:extLst>
          </p:cNvPr>
          <p:cNvSpPr txBox="1"/>
          <p:nvPr/>
        </p:nvSpPr>
        <p:spPr>
          <a:xfrm>
            <a:off x="1024881" y="3846919"/>
            <a:ext cx="26452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Saha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“Hidden Trigger Backdoor Attacks” (2019)</a:t>
            </a:r>
          </a:p>
        </p:txBody>
      </p:sp>
      <p:sp>
        <p:nvSpPr>
          <p:cNvPr id="11" name="CuadroTexto 10" descr="Extracting Training Data from Large Language Models&#10;">
            <a:extLst>
              <a:ext uri="{FF2B5EF4-FFF2-40B4-BE49-F238E27FC236}">
                <a16:creationId xmlns:a16="http://schemas.microsoft.com/office/drawing/2014/main" id="{8417FF11-A2B1-3BFF-86F6-8FF96753527F}"/>
              </a:ext>
            </a:extLst>
          </p:cNvPr>
          <p:cNvSpPr txBox="1"/>
          <p:nvPr/>
        </p:nvSpPr>
        <p:spPr>
          <a:xfrm>
            <a:off x="5511363" y="4483031"/>
            <a:ext cx="26452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Saha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“Hidden Trigger Backdoor Attacks” (2019)</a:t>
            </a:r>
          </a:p>
        </p:txBody>
      </p:sp>
      <p:pic>
        <p:nvPicPr>
          <p:cNvPr id="12" name="Imagen 11" descr="Una captura de pantalla de un celular con texto e imágenes&#10;&#10;Descripción generada automáticamente con confianza baja">
            <a:extLst>
              <a:ext uri="{FF2B5EF4-FFF2-40B4-BE49-F238E27FC236}">
                <a16:creationId xmlns:a16="http://schemas.microsoft.com/office/drawing/2014/main" id="{712FBBA7-D47D-0237-41DE-0EABFE9E9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32" y="1150872"/>
            <a:ext cx="3725343" cy="33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30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D5D23-D94D-CA60-CA32-03E6FF6D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Backdoors – Multi-Task learning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129853-9388-B678-344E-D3FA62F943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2245" y="4635672"/>
            <a:ext cx="548700" cy="393600"/>
          </a:xfrm>
        </p:spPr>
        <p:txBody>
          <a:bodyPr/>
          <a:lstStyle/>
          <a:p>
            <a:fld id="{00000000-1234-1234-1234-123412341234}" type="slidenum">
              <a:rPr lang="es-ES" smtClean="0"/>
              <a:pPr/>
              <a:t>41</a:t>
            </a:fld>
            <a:endParaRPr lang="es-ES" dirty="0"/>
          </a:p>
        </p:txBody>
      </p:sp>
      <p:sp>
        <p:nvSpPr>
          <p:cNvPr id="13" name="CuadroTexto 12" descr="Extracting Training Data from Large Language Models&#10;">
            <a:extLst>
              <a:ext uri="{FF2B5EF4-FFF2-40B4-BE49-F238E27FC236}">
                <a16:creationId xmlns:a16="http://schemas.microsoft.com/office/drawing/2014/main" id="{45D4E526-C7E7-3756-68DF-9EB4100BB230}"/>
              </a:ext>
            </a:extLst>
          </p:cNvPr>
          <p:cNvSpPr txBox="1"/>
          <p:nvPr/>
        </p:nvSpPr>
        <p:spPr>
          <a:xfrm>
            <a:off x="2703780" y="4031786"/>
            <a:ext cx="3422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Bagdasaryan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“Blind Backdoors in Deep Learning Models” (2021)</a:t>
            </a:r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C3F74DD-B75E-AB3B-9E1F-8427E3BCF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8" y="1800369"/>
            <a:ext cx="3929062" cy="2074225"/>
          </a:xfrm>
          <a:prstGeom prst="rect">
            <a:avLst/>
          </a:prstGeom>
        </p:spPr>
      </p:pic>
      <p:pic>
        <p:nvPicPr>
          <p:cNvPr id="12" name="Imagen 11" descr="Calendario&#10;&#10;Descripción generada automáticamente">
            <a:extLst>
              <a:ext uri="{FF2B5EF4-FFF2-40B4-BE49-F238E27FC236}">
                <a16:creationId xmlns:a16="http://schemas.microsoft.com/office/drawing/2014/main" id="{012FBA86-BD32-B824-9C63-74BBC7AC8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69" y="1800370"/>
            <a:ext cx="3366736" cy="20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07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 &amp; Methods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42</a:t>
            </a:fld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55F0334-F8F4-FBA3-37BA-E289DC3A84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6502" y="1019303"/>
            <a:ext cx="6390995" cy="397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85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5928399" y="3716461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720000" y="2016853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to do</a:t>
            </a:r>
            <a:br>
              <a:rPr lang="en" dirty="0"/>
            </a:br>
            <a:r>
              <a:rPr lang="en" b="1" dirty="0"/>
              <a:t>about it?</a:t>
            </a:r>
            <a:endParaRPr b="1" dirty="0"/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39F4EE2B-55A3-D7C5-6631-F558D20147E4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43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3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B1CA-4162-332E-F1DE-510B63B7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big companies doing?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20AB496-662D-1D03-7B7A-1714C2E327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44</a:t>
            </a:fld>
            <a:endParaRPr lang="es-ES" dirty="0"/>
          </a:p>
        </p:txBody>
      </p:sp>
      <p:pic>
        <p:nvPicPr>
          <p:cNvPr id="5" name="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3D6556EF-79E9-DFF7-0D14-AD8E3311A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174" y="1793921"/>
            <a:ext cx="4528279" cy="27559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1A34AA-D505-2B0A-9347-978ADF846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0" y="1793921"/>
            <a:ext cx="3159105" cy="2755990"/>
          </a:xfrm>
          <a:prstGeom prst="rect">
            <a:avLst/>
          </a:prstGeom>
        </p:spPr>
      </p:pic>
      <p:sp>
        <p:nvSpPr>
          <p:cNvPr id="10" name="CuadroTexto 9" descr="Extracting Training Data from Large Language Models&#10;">
            <a:extLst>
              <a:ext uri="{FF2B5EF4-FFF2-40B4-BE49-F238E27FC236}">
                <a16:creationId xmlns:a16="http://schemas.microsoft.com/office/drawing/2014/main" id="{91315482-3B69-586F-0151-F532D5438E5B}"/>
              </a:ext>
            </a:extLst>
          </p:cNvPr>
          <p:cNvSpPr txBox="1"/>
          <p:nvPr/>
        </p:nvSpPr>
        <p:spPr>
          <a:xfrm>
            <a:off x="5080228" y="4549911"/>
            <a:ext cx="27561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Nicolae et al., “Adversarial Robustness Toolbox” (2021)</a:t>
            </a:r>
          </a:p>
        </p:txBody>
      </p:sp>
      <p:sp>
        <p:nvSpPr>
          <p:cNvPr id="12" name="Google Shape;299;p42">
            <a:extLst>
              <a:ext uri="{FF2B5EF4-FFF2-40B4-BE49-F238E27FC236}">
                <a16:creationId xmlns:a16="http://schemas.microsoft.com/office/drawing/2014/main" id="{CD9B9C13-401C-5D35-AEB4-17D91D7ABAFF}"/>
              </a:ext>
            </a:extLst>
          </p:cNvPr>
          <p:cNvSpPr txBox="1">
            <a:spLocks noGrp="1"/>
          </p:cNvSpPr>
          <p:nvPr/>
        </p:nvSpPr>
        <p:spPr>
          <a:xfrm>
            <a:off x="3053050" y="1214916"/>
            <a:ext cx="3037900" cy="83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AI Focused Cyber Security Groups</a:t>
            </a:r>
          </a:p>
        </p:txBody>
      </p:sp>
    </p:spTree>
    <p:extLst>
      <p:ext uri="{BB962C8B-B14F-4D97-AF65-F5344CB8AC3E}">
        <p14:creationId xmlns:p14="http://schemas.microsoft.com/office/powerpoint/2010/main" val="1312450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B1CA-4162-332E-F1DE-510B63B7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do?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20AB496-662D-1D03-7B7A-1714C2E327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45</a:t>
            </a:fld>
            <a:endParaRPr lang="es-ES" dirty="0"/>
          </a:p>
        </p:txBody>
      </p:sp>
      <p:sp>
        <p:nvSpPr>
          <p:cNvPr id="7" name="Google Shape;299;p42">
            <a:extLst>
              <a:ext uri="{FF2B5EF4-FFF2-40B4-BE49-F238E27FC236}">
                <a16:creationId xmlns:a16="http://schemas.microsoft.com/office/drawing/2014/main" id="{4B09C171-302C-5C54-731D-D4B1C2D17732}"/>
              </a:ext>
            </a:extLst>
          </p:cNvPr>
          <p:cNvSpPr txBox="1">
            <a:spLocks noGrp="1"/>
          </p:cNvSpPr>
          <p:nvPr/>
        </p:nvSpPr>
        <p:spPr>
          <a:xfrm>
            <a:off x="200019" y="1833611"/>
            <a:ext cx="4464056" cy="261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Dr.</a:t>
            </a:r>
            <a:r>
              <a:rPr lang="en-US" b="1" dirty="0"/>
              <a:t> </a:t>
            </a:r>
            <a:r>
              <a:rPr lang="en-US" dirty="0"/>
              <a:t>Evil</a:t>
            </a:r>
            <a:r>
              <a:rPr lang="en-US" b="1" dirty="0"/>
              <a:t> </a:t>
            </a:r>
            <a:r>
              <a:rPr lang="en-US" dirty="0"/>
              <a:t>workshops: </a:t>
            </a:r>
            <a:r>
              <a:rPr lang="en-US" b="1" dirty="0"/>
              <a:t>take the position of a fictitious attacker and identify attack scenarios</a:t>
            </a:r>
          </a:p>
          <a:p>
            <a:pPr marL="0" indent="0" algn="l"/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AI Threat modelling: Identify who, why and how</a:t>
            </a:r>
          </a:p>
          <a:p>
            <a:pPr marL="0" indent="0" algn="l"/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Evaluate attack scenarios: likelihood, damage/costs, countermeasures</a:t>
            </a:r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874AE675-4E5E-266C-5F4A-23A2DAA87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573" y="1304925"/>
            <a:ext cx="438383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22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1C1F0-58B9-FF24-1F63-1FD651D1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 to get started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A944A77-0278-52EF-2A00-337289C78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46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057BE4-7BDD-212A-4BDB-81B564E2A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67" y="3209694"/>
            <a:ext cx="1765300" cy="825827"/>
          </a:xfrm>
          <a:prstGeom prst="rect">
            <a:avLst/>
          </a:prstGeom>
        </p:spPr>
      </p:pic>
      <p:sp>
        <p:nvSpPr>
          <p:cNvPr id="6" name="CuadroTexto 5" descr="Extracting Training Data from Large Language Models&#10;">
            <a:extLst>
              <a:ext uri="{FF2B5EF4-FFF2-40B4-BE49-F238E27FC236}">
                <a16:creationId xmlns:a16="http://schemas.microsoft.com/office/drawing/2014/main" id="{8486F265-7C5B-614F-D89B-69FDA06FF3E0}"/>
              </a:ext>
            </a:extLst>
          </p:cNvPr>
          <p:cNvSpPr txBox="1"/>
          <p:nvPr/>
        </p:nvSpPr>
        <p:spPr>
          <a:xfrm>
            <a:off x="632329" y="4348071"/>
            <a:ext cx="3425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https://github.com/Trusted-AI/adversarial-robustness-toolbox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(IBM)</a:t>
            </a:r>
          </a:p>
          <a:p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 descr="Diagrama, Esquemático&#10;&#10;Descripción generada automáticamente">
            <a:extLst>
              <a:ext uri="{FF2B5EF4-FFF2-40B4-BE49-F238E27FC236}">
                <a16:creationId xmlns:a16="http://schemas.microsoft.com/office/drawing/2014/main" id="{308DFA97-1490-5D28-C786-73EF3031D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010" y="2897937"/>
            <a:ext cx="1704144" cy="1409442"/>
          </a:xfrm>
          <a:prstGeom prst="rect">
            <a:avLst/>
          </a:prstGeom>
        </p:spPr>
      </p:pic>
      <p:pic>
        <p:nvPicPr>
          <p:cNvPr id="13" name="Imagen 12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1F1B523D-B132-EDE4-2FFB-2331E73CE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726" y="1321281"/>
            <a:ext cx="2730500" cy="948317"/>
          </a:xfrm>
          <a:prstGeom prst="rect">
            <a:avLst/>
          </a:prstGeom>
        </p:spPr>
      </p:pic>
      <p:sp>
        <p:nvSpPr>
          <p:cNvPr id="15" name="CuadroTexto 14" descr="Extracting Training Data from Large Language Models&#10;">
            <a:extLst>
              <a:ext uri="{FF2B5EF4-FFF2-40B4-BE49-F238E27FC236}">
                <a16:creationId xmlns:a16="http://schemas.microsoft.com/office/drawing/2014/main" id="{93CB3E7D-D4A7-ACD7-33B3-05B913682471}"/>
              </a:ext>
            </a:extLst>
          </p:cNvPr>
          <p:cNvSpPr txBox="1"/>
          <p:nvPr/>
        </p:nvSpPr>
        <p:spPr>
          <a:xfrm>
            <a:off x="2194063" y="2330961"/>
            <a:ext cx="4751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Adversarial Threat Landscape for Artificial-Intelligence Systems,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https://atlas.mitre.org/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(MITRE)</a:t>
            </a:r>
          </a:p>
        </p:txBody>
      </p:sp>
      <p:pic>
        <p:nvPicPr>
          <p:cNvPr id="7" name="Imagen 6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619EC3BB-773A-DE4B-4244-6FACDFBEF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1444" y="3115168"/>
            <a:ext cx="3155297" cy="1152186"/>
          </a:xfrm>
          <a:prstGeom prst="rect">
            <a:avLst/>
          </a:prstGeom>
        </p:spPr>
      </p:pic>
      <p:sp>
        <p:nvSpPr>
          <p:cNvPr id="14" name="CuadroTexto 13" descr="Extracting Training Data from Large Language Models&#10;">
            <a:extLst>
              <a:ext uri="{FF2B5EF4-FFF2-40B4-BE49-F238E27FC236}">
                <a16:creationId xmlns:a16="http://schemas.microsoft.com/office/drawing/2014/main" id="{4A2BE28D-6C28-633B-5D30-317BCF2728D2}"/>
              </a:ext>
            </a:extLst>
          </p:cNvPr>
          <p:cNvSpPr txBox="1"/>
          <p:nvPr/>
        </p:nvSpPr>
        <p:spPr>
          <a:xfrm>
            <a:off x="5308097" y="4301904"/>
            <a:ext cx="28219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Counterfit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https://github.com/Azure/counterfit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(Microsoft)</a:t>
            </a:r>
          </a:p>
        </p:txBody>
      </p:sp>
    </p:spTree>
    <p:extLst>
      <p:ext uri="{BB962C8B-B14F-4D97-AF65-F5344CB8AC3E}">
        <p14:creationId xmlns:p14="http://schemas.microsoft.com/office/powerpoint/2010/main" val="248952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8419;p87">
            <a:hlinkClick r:id="rId3"/>
            <a:extLst>
              <a:ext uri="{FF2B5EF4-FFF2-40B4-BE49-F238E27FC236}">
                <a16:creationId xmlns:a16="http://schemas.microsoft.com/office/drawing/2014/main" id="{47CD7555-2AB7-6745-482F-0ACEC03BB2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838" y="4140299"/>
            <a:ext cx="2241874" cy="8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66"/>
          <p:cNvSpPr txBox="1">
            <a:spLocks noGrp="1"/>
          </p:cNvSpPr>
          <p:nvPr>
            <p:ph type="subTitle" idx="1"/>
          </p:nvPr>
        </p:nvSpPr>
        <p:spPr>
          <a:xfrm>
            <a:off x="2405575" y="4003337"/>
            <a:ext cx="4034400" cy="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Powered by</a:t>
            </a:r>
            <a:endParaRPr dirty="0"/>
          </a:p>
        </p:txBody>
      </p:sp>
      <p:sp>
        <p:nvSpPr>
          <p:cNvPr id="704" name="Google Shape;704;p66"/>
          <p:cNvSpPr txBox="1">
            <a:spLocks noGrp="1"/>
          </p:cNvSpPr>
          <p:nvPr>
            <p:ph type="subTitle" idx="2"/>
          </p:nvPr>
        </p:nvSpPr>
        <p:spPr>
          <a:xfrm>
            <a:off x="2851500" y="2349237"/>
            <a:ext cx="3441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Does anyone have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 err="1"/>
              <a:t>contact@manuelpasieka.com</a:t>
            </a:r>
            <a:endParaRPr lang="en" dirty="0"/>
          </a:p>
        </p:txBody>
      </p:sp>
      <p:sp>
        <p:nvSpPr>
          <p:cNvPr id="705" name="Google Shape;705;p66"/>
          <p:cNvSpPr txBox="1">
            <a:spLocks noGrp="1"/>
          </p:cNvSpPr>
          <p:nvPr>
            <p:ph type="title"/>
          </p:nvPr>
        </p:nvSpPr>
        <p:spPr>
          <a:xfrm>
            <a:off x="1475700" y="471838"/>
            <a:ext cx="61926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Thanks!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76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A5EB6276-685E-A48D-4745-6E2A43AD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19" y="1017725"/>
            <a:ext cx="6241961" cy="3880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49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6060CB9-BD46-3B01-0B15-0B3C8D98102A}"/>
              </a:ext>
            </a:extLst>
          </p:cNvPr>
          <p:cNvSpPr/>
          <p:nvPr/>
        </p:nvSpPr>
        <p:spPr>
          <a:xfrm>
            <a:off x="1451019" y="1017725"/>
            <a:ext cx="6241961" cy="3880800"/>
          </a:xfrm>
          <a:prstGeom prst="rect">
            <a:avLst/>
          </a:prstGeom>
          <a:solidFill>
            <a:schemeClr val="accent1">
              <a:alpha val="511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8DE81BA-3D73-4935-34D7-CF3EBC452E18}"/>
              </a:ext>
            </a:extLst>
          </p:cNvPr>
          <p:cNvSpPr/>
          <p:nvPr/>
        </p:nvSpPr>
        <p:spPr>
          <a:xfrm>
            <a:off x="6248348" y="2047764"/>
            <a:ext cx="1082674" cy="6699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8680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277;p41">
            <a:extLst>
              <a:ext uri="{FF2B5EF4-FFF2-40B4-BE49-F238E27FC236}">
                <a16:creationId xmlns:a16="http://schemas.microsoft.com/office/drawing/2014/main" id="{EF884317-D973-E732-3645-964B1A6CEB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24464">
            <a:off x="7768271" y="3335905"/>
            <a:ext cx="1064421" cy="11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1A221F-8AD2-3728-524A-11455FB0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29" y="872492"/>
            <a:ext cx="7726800" cy="572700"/>
          </a:xfrm>
        </p:spPr>
        <p:txBody>
          <a:bodyPr/>
          <a:lstStyle/>
          <a:p>
            <a:r>
              <a:rPr lang="en-US" dirty="0"/>
              <a:t>What do you think of when hearing … 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7F0A59C-F8E6-971F-840C-392919A69B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E229C43-BA53-E38B-E3E7-83885C362F57}"/>
              </a:ext>
            </a:extLst>
          </p:cNvPr>
          <p:cNvSpPr txBox="1"/>
          <p:nvPr/>
        </p:nvSpPr>
        <p:spPr>
          <a:xfrm>
            <a:off x="2568575" y="1676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46BD84-899C-EBDF-BB1D-E354C978C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230" y="1528729"/>
            <a:ext cx="5605080" cy="326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07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C78E7-AC84-84B4-55AD-D15E2179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2E0D5D1-0CAA-993D-3486-3416C514A7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6</a:t>
            </a:fld>
            <a:endParaRPr lang="es-ES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E8EB2A54-1BA0-8173-8124-D3DE096DA2C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339863" y="1868489"/>
            <a:ext cx="4959462" cy="1928811"/>
          </a:xfrm>
        </p:spPr>
        <p:txBody>
          <a:bodyPr/>
          <a:lstStyle/>
          <a:p>
            <a:pPr algn="l">
              <a:buAutoNum type="arabicPeriod"/>
            </a:pPr>
            <a:r>
              <a:rPr lang="en-US" sz="2000" dirty="0"/>
              <a:t>Machine Learning in Cyber Security</a:t>
            </a:r>
          </a:p>
          <a:p>
            <a:pPr algn="l">
              <a:buAutoNum type="arabicPeriod"/>
            </a:pPr>
            <a:endParaRPr lang="en-US" sz="2000" dirty="0"/>
          </a:p>
          <a:p>
            <a:pPr algn="l">
              <a:buAutoNum type="arabicPeriod"/>
            </a:pPr>
            <a:r>
              <a:rPr lang="en-US" sz="2000" dirty="0"/>
              <a:t>DevSecOps / MLSecOps</a:t>
            </a:r>
          </a:p>
          <a:p>
            <a:pPr>
              <a:buFont typeface="Maven Pro"/>
              <a:buAutoNum type="arabicPeriod"/>
            </a:pPr>
            <a:endParaRPr lang="en-US" sz="2000" dirty="0"/>
          </a:p>
          <a:p>
            <a:pPr>
              <a:buFont typeface="Maven Pro"/>
              <a:buAutoNum type="arabicPeriod"/>
            </a:pPr>
            <a:r>
              <a:rPr lang="en-US" sz="2000" dirty="0"/>
              <a:t>Machine Learning Security</a:t>
            </a:r>
          </a:p>
        </p:txBody>
      </p:sp>
    </p:spTree>
    <p:extLst>
      <p:ext uri="{BB962C8B-B14F-4D97-AF65-F5344CB8AC3E}">
        <p14:creationId xmlns:p14="http://schemas.microsoft.com/office/powerpoint/2010/main" val="167395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C78E7-AC84-84B4-55AD-D15E2179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2E0D5D1-0CAA-993D-3486-3416C514A7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7</a:t>
            </a:fld>
            <a:endParaRPr lang="es-ES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E8EB2A54-1BA0-8173-8124-D3DE096DA2C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339863" y="1868489"/>
            <a:ext cx="4959462" cy="1928811"/>
          </a:xfrm>
        </p:spPr>
        <p:txBody>
          <a:bodyPr/>
          <a:lstStyle/>
          <a:p>
            <a:pPr algn="l"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Machine Learning in Cyber Security</a:t>
            </a:r>
            <a:endParaRPr lang="en-US" sz="2000" dirty="0"/>
          </a:p>
          <a:p>
            <a:pPr algn="l">
              <a:buAutoNum type="arabicPeriod"/>
            </a:pPr>
            <a:endParaRPr lang="en-US" sz="2000" dirty="0">
              <a:solidFill>
                <a:schemeClr val="accent1"/>
              </a:solidFill>
            </a:endParaRPr>
          </a:p>
          <a:p>
            <a:pPr algn="l"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DevSecOps / MLSecOps</a:t>
            </a:r>
          </a:p>
          <a:p>
            <a:pPr>
              <a:buFont typeface="Maven Pro"/>
              <a:buAutoNum type="arabicPeriod"/>
            </a:pPr>
            <a:endParaRPr lang="en-US" sz="2000" dirty="0"/>
          </a:p>
          <a:p>
            <a:pPr>
              <a:buFont typeface="Maven Pro"/>
              <a:buAutoNum type="arabicPeriod"/>
            </a:pPr>
            <a:r>
              <a:rPr lang="en-US" sz="2000" dirty="0"/>
              <a:t>Machine Learning Security</a:t>
            </a:r>
          </a:p>
          <a:p>
            <a:pPr algn="l">
              <a:buAutoNum type="arabicPeriod"/>
            </a:pPr>
            <a:endParaRPr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98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A9E24-7A9B-59A3-1B28-15D76D48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Security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17C1191-CE72-423D-5A2F-6AC0DAD281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8</a:t>
            </a:fld>
            <a:endParaRPr lang="es-ES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2635902C-2E3E-1CDC-1BB6-BA26570086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68388" y="1331906"/>
            <a:ext cx="3394187" cy="2046293"/>
          </a:xfrm>
        </p:spPr>
        <p:txBody>
          <a:bodyPr/>
          <a:lstStyle/>
          <a:p>
            <a:pPr marL="114300" indent="0" algn="l">
              <a:buNone/>
            </a:pPr>
            <a:r>
              <a:rPr lang="en-US" dirty="0" err="1"/>
              <a:t>MLSec</a:t>
            </a:r>
            <a:r>
              <a:rPr lang="en-US" dirty="0"/>
              <a:t> studies the abuse, theft and exploitation of machine learning models. </a:t>
            </a:r>
          </a:p>
        </p:txBody>
      </p:sp>
      <p:sp>
        <p:nvSpPr>
          <p:cNvPr id="6" name="Subtítulo 3">
            <a:extLst>
              <a:ext uri="{FF2B5EF4-FFF2-40B4-BE49-F238E27FC236}">
                <a16:creationId xmlns:a16="http://schemas.microsoft.com/office/drawing/2014/main" id="{3AA31FD6-B961-9EC9-0E60-1AE5DFB63F86}"/>
              </a:ext>
            </a:extLst>
          </p:cNvPr>
          <p:cNvSpPr txBox="1">
            <a:spLocks/>
          </p:cNvSpPr>
          <p:nvPr/>
        </p:nvSpPr>
        <p:spPr>
          <a:xfrm>
            <a:off x="4424766" y="1331906"/>
            <a:ext cx="3754464" cy="261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Attack Surface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Taxonomy &amp; Terminology</a:t>
            </a:r>
          </a:p>
          <a:p>
            <a:pPr marL="114300" indent="0" algn="l"/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Model Stealing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Data Extraction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Adversarial Attack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Data Poisoning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Backdoor Attack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What to do about it?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References and utilities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839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9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C88496-2638-08E3-73F4-82563C2D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8324" y="1017725"/>
            <a:ext cx="6388041" cy="39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50789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in Chemistry Services Company Profile by Slidesgo">
  <a:themeElements>
    <a:clrScheme name="Simple Light">
      <a:dk1>
        <a:srgbClr val="000000"/>
      </a:dk1>
      <a:lt1>
        <a:srgbClr val="FFFFFF"/>
      </a:lt1>
      <a:dk2>
        <a:srgbClr val="F60863"/>
      </a:dk2>
      <a:lt2>
        <a:srgbClr val="11000B"/>
      </a:lt2>
      <a:accent1>
        <a:srgbClr val="41046C"/>
      </a:accent1>
      <a:accent2>
        <a:srgbClr val="D16D0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38776</TotalTime>
  <Words>2360</Words>
  <Application>Microsoft Macintosh PowerPoint</Application>
  <PresentationFormat>Presentación en pantalla (16:9)</PresentationFormat>
  <Paragraphs>362</Paragraphs>
  <Slides>49</Slides>
  <Notes>22</Notes>
  <HiddenSlides>12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49</vt:i4>
      </vt:variant>
    </vt:vector>
  </HeadingPairs>
  <TitlesOfParts>
    <vt:vector size="59" baseType="lpstr">
      <vt:lpstr>MuseoModerno ExtraBold</vt:lpstr>
      <vt:lpstr>Proxima Nova Semibold</vt:lpstr>
      <vt:lpstr>Maven Pro</vt:lpstr>
      <vt:lpstr>MuseoModerno</vt:lpstr>
      <vt:lpstr>Proxima Nova</vt:lpstr>
      <vt:lpstr>Maven Pro Medium</vt:lpstr>
      <vt:lpstr>Calibri</vt:lpstr>
      <vt:lpstr>Arial</vt:lpstr>
      <vt:lpstr>Artificial Intelligence in Chemistry Services Company Profile by Slidesgo</vt:lpstr>
      <vt:lpstr>Slidesgo Final Pages</vt:lpstr>
      <vt:lpstr>Cyber Security for Machine Learning</vt:lpstr>
      <vt:lpstr>Machine Learning Security</vt:lpstr>
      <vt:lpstr>Manuel Pasieka</vt:lpstr>
      <vt:lpstr>What do you think of when hearing … </vt:lpstr>
      <vt:lpstr>What do you think of when hearing … </vt:lpstr>
      <vt:lpstr>Content</vt:lpstr>
      <vt:lpstr>Content</vt:lpstr>
      <vt:lpstr>Machine Learning Security</vt:lpstr>
      <vt:lpstr>Attack Surface</vt:lpstr>
      <vt:lpstr>Attack Surface</vt:lpstr>
      <vt:lpstr>Taxonomy and Terminology</vt:lpstr>
      <vt:lpstr>Presentación de PowerPoint</vt:lpstr>
      <vt:lpstr>Model Stealing</vt:lpstr>
      <vt:lpstr>Model Stealing</vt:lpstr>
      <vt:lpstr>Model Stealing</vt:lpstr>
      <vt:lpstr>Model Stealing</vt:lpstr>
      <vt:lpstr>Data Extraction</vt:lpstr>
      <vt:lpstr>Data Extraction</vt:lpstr>
      <vt:lpstr>Training Data Extraction</vt:lpstr>
      <vt:lpstr>Training Data Extraction</vt:lpstr>
      <vt:lpstr>Membership Inference Attacks</vt:lpstr>
      <vt:lpstr>Membership Inference Attack on LLM</vt:lpstr>
      <vt:lpstr>Data Poisoning</vt:lpstr>
      <vt:lpstr>Data Poisoning</vt:lpstr>
      <vt:lpstr>Data Poisoning</vt:lpstr>
      <vt:lpstr>Data Poisoning</vt:lpstr>
      <vt:lpstr>Data Poisoning</vt:lpstr>
      <vt:lpstr>User Input, the source of all evil</vt:lpstr>
      <vt:lpstr>Presentación de PowerPoint</vt:lpstr>
      <vt:lpstr>Adversarial Attacks</vt:lpstr>
      <vt:lpstr>Adversarial Attack</vt:lpstr>
      <vt:lpstr>Adversarial Attack</vt:lpstr>
      <vt:lpstr>Adversarial Attack</vt:lpstr>
      <vt:lpstr>Beyond the digital image domain</vt:lpstr>
      <vt:lpstr>Presentación de PowerPoint</vt:lpstr>
      <vt:lpstr>Backdoor Attacks</vt:lpstr>
      <vt:lpstr>Backdoor Attacks</vt:lpstr>
      <vt:lpstr>Backdoors – Versatile attack mechanism</vt:lpstr>
      <vt:lpstr>Backdoor Attacks</vt:lpstr>
      <vt:lpstr>Backdoor Attacks – Data Poisoning</vt:lpstr>
      <vt:lpstr>Backdoors – Multi-Task learning</vt:lpstr>
      <vt:lpstr>Attack Surface &amp; Methods</vt:lpstr>
      <vt:lpstr>What to do about it?</vt:lpstr>
      <vt:lpstr>What are the big companies doing?</vt:lpstr>
      <vt:lpstr>What can you do?</vt:lpstr>
      <vt:lpstr>Useful resources to get started</vt:lpstr>
      <vt:lpstr>Thanks!</vt:lpstr>
      <vt:lpstr>Presentación de PowerPoint</vt:lpstr>
      <vt:lpstr>Attack Surface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for Machine Learning</dc:title>
  <cp:lastModifiedBy>Manuel Pasieka</cp:lastModifiedBy>
  <cp:revision>19</cp:revision>
  <dcterms:modified xsi:type="dcterms:W3CDTF">2022-06-02T11:48:43Z</dcterms:modified>
</cp:coreProperties>
</file>